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4" r:id="rId23"/>
    <p:sldId id="295" r:id="rId24"/>
    <p:sldId id="282" r:id="rId25"/>
    <p:sldId id="283" r:id="rId26"/>
    <p:sldId id="288" r:id="rId27"/>
    <p:sldId id="289" r:id="rId28"/>
    <p:sldId id="291" r:id="rId29"/>
    <p:sldId id="290" r:id="rId30"/>
    <p:sldId id="296" r:id="rId31"/>
    <p:sldId id="297" r:id="rId32"/>
    <p:sldId id="293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ExcelFundamentalsfordataanalysis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0"/>
            <p14:sldId id="271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94"/>
            <p14:sldId id="295"/>
            <p14:sldId id="282"/>
          </p14:sldIdLst>
        </p14:section>
        <p14:section name="Data Validation" id="{63F3BAE3-11C6-4FEF-B5E9-846AAD46D532}">
          <p14:sldIdLst>
            <p14:sldId id="283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6"/>
            <p14:sldId id="297"/>
          </p14:sldIdLst>
        </p14:section>
        <p14:section name="Data Visualization(week 6)" id="{B40F618F-E6BB-40DC-BC15-47376CA06EB1}">
          <p14:sldIdLst>
            <p14:sldId id="293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liu102\OneDrive%20-%20Advanced%20Micro%20Devices%20Inc\Unity_coursera\Excel\ExcelFundamentalsfordataanalysis\week2_datavisualization\225%20-%20Scatter%20and%20bubble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 Per</a:t>
            </a:r>
            <a:r>
              <a:rPr lang="en-US" baseline="0"/>
              <a:t> Capi vs Emission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spPr>
            <a:solidFill>
              <a:schemeClr val="accent1"/>
            </a:solidFill>
            <a:ln w="38100">
              <a:noFill/>
            </a:ln>
            <a:effectLst/>
          </c:spPr>
          <c:invertIfNegative val="0"/>
          <c:dLbls>
            <c:delete val="1"/>
          </c:dLbls>
          <c:xVal>
            <c:numRef>
              <c:f>'Scatter &amp; Bubble'!$B$4:$B$165</c:f>
              <c:numCache>
                <c:formatCode>General</c:formatCode>
                <c:ptCount val="162"/>
                <c:pt idx="0">
                  <c:v>589</c:v>
                </c:pt>
                <c:pt idx="1">
                  <c:v>665</c:v>
                </c:pt>
                <c:pt idx="2">
                  <c:v>829</c:v>
                </c:pt>
                <c:pt idx="3">
                  <c:v>836</c:v>
                </c:pt>
                <c:pt idx="4">
                  <c:v>925</c:v>
                </c:pt>
                <c:pt idx="5">
                  <c:v>1112</c:v>
                </c:pt>
                <c:pt idx="6">
                  <c:v>1113</c:v>
                </c:pt>
                <c:pt idx="7">
                  <c:v>1381</c:v>
                </c:pt>
                <c:pt idx="8">
                  <c:v>1400</c:v>
                </c:pt>
                <c:pt idx="9">
                  <c:v>1417</c:v>
                </c:pt>
                <c:pt idx="10">
                  <c:v>1436</c:v>
                </c:pt>
                <c:pt idx="11">
                  <c:v>1483</c:v>
                </c:pt>
                <c:pt idx="12">
                  <c:v>1534</c:v>
                </c:pt>
                <c:pt idx="13">
                  <c:v>1594</c:v>
                </c:pt>
                <c:pt idx="14">
                  <c:v>1619</c:v>
                </c:pt>
                <c:pt idx="15">
                  <c:v>1635</c:v>
                </c:pt>
                <c:pt idx="16">
                  <c:v>1702</c:v>
                </c:pt>
                <c:pt idx="17">
                  <c:v>1728</c:v>
                </c:pt>
                <c:pt idx="18">
                  <c:v>1758</c:v>
                </c:pt>
                <c:pt idx="19">
                  <c:v>1788</c:v>
                </c:pt>
                <c:pt idx="20">
                  <c:v>1929</c:v>
                </c:pt>
                <c:pt idx="21">
                  <c:v>1980</c:v>
                </c:pt>
                <c:pt idx="22">
                  <c:v>2080</c:v>
                </c:pt>
                <c:pt idx="23">
                  <c:v>2189</c:v>
                </c:pt>
                <c:pt idx="24">
                  <c:v>2403</c:v>
                </c:pt>
                <c:pt idx="25">
                  <c:v>2435</c:v>
                </c:pt>
                <c:pt idx="26">
                  <c:v>2506</c:v>
                </c:pt>
                <c:pt idx="27">
                  <c:v>2660</c:v>
                </c:pt>
                <c:pt idx="28">
                  <c:v>2767</c:v>
                </c:pt>
                <c:pt idx="29">
                  <c:v>2828</c:v>
                </c:pt>
                <c:pt idx="30">
                  <c:v>3064</c:v>
                </c:pt>
                <c:pt idx="31">
                  <c:v>3091</c:v>
                </c:pt>
                <c:pt idx="32">
                  <c:v>3169</c:v>
                </c:pt>
                <c:pt idx="33">
                  <c:v>3251</c:v>
                </c:pt>
                <c:pt idx="34">
                  <c:v>3395</c:v>
                </c:pt>
                <c:pt idx="35">
                  <c:v>3407</c:v>
                </c:pt>
                <c:pt idx="36">
                  <c:v>3479</c:v>
                </c:pt>
                <c:pt idx="37">
                  <c:v>3604</c:v>
                </c:pt>
                <c:pt idx="38">
                  <c:v>3624</c:v>
                </c:pt>
                <c:pt idx="39">
                  <c:v>3651</c:v>
                </c:pt>
                <c:pt idx="40">
                  <c:v>3878</c:v>
                </c:pt>
                <c:pt idx="41">
                  <c:v>3991</c:v>
                </c:pt>
                <c:pt idx="42">
                  <c:v>4796</c:v>
                </c:pt>
                <c:pt idx="43">
                  <c:v>4879</c:v>
                </c:pt>
                <c:pt idx="44">
                  <c:v>5045</c:v>
                </c:pt>
                <c:pt idx="45">
                  <c:v>5223</c:v>
                </c:pt>
                <c:pt idx="46">
                  <c:v>5284</c:v>
                </c:pt>
                <c:pt idx="47">
                  <c:v>5360</c:v>
                </c:pt>
                <c:pt idx="48">
                  <c:v>5859</c:v>
                </c:pt>
                <c:pt idx="49">
                  <c:v>5974</c:v>
                </c:pt>
                <c:pt idx="50">
                  <c:v>6062</c:v>
                </c:pt>
                <c:pt idx="51">
                  <c:v>6068</c:v>
                </c:pt>
                <c:pt idx="52">
                  <c:v>6125</c:v>
                </c:pt>
                <c:pt idx="53">
                  <c:v>6355</c:v>
                </c:pt>
                <c:pt idx="54">
                  <c:v>6418</c:v>
                </c:pt>
                <c:pt idx="55">
                  <c:v>7084</c:v>
                </c:pt>
                <c:pt idx="56">
                  <c:v>7221</c:v>
                </c:pt>
                <c:pt idx="57">
                  <c:v>7410</c:v>
                </c:pt>
                <c:pt idx="58">
                  <c:v>7881</c:v>
                </c:pt>
                <c:pt idx="59">
                  <c:v>8039</c:v>
                </c:pt>
                <c:pt idx="60">
                  <c:v>8096</c:v>
                </c:pt>
                <c:pt idx="61">
                  <c:v>8280</c:v>
                </c:pt>
                <c:pt idx="62">
                  <c:v>8453</c:v>
                </c:pt>
                <c:pt idx="63">
                  <c:v>8786</c:v>
                </c:pt>
                <c:pt idx="64">
                  <c:v>9214</c:v>
                </c:pt>
                <c:pt idx="65">
                  <c:v>9376</c:v>
                </c:pt>
                <c:pt idx="66">
                  <c:v>9550</c:v>
                </c:pt>
                <c:pt idx="67">
                  <c:v>9746</c:v>
                </c:pt>
                <c:pt idx="68">
                  <c:v>10080</c:v>
                </c:pt>
                <c:pt idx="69">
                  <c:v>10233</c:v>
                </c:pt>
                <c:pt idx="70">
                  <c:v>10342</c:v>
                </c:pt>
                <c:pt idx="71">
                  <c:v>10381</c:v>
                </c:pt>
                <c:pt idx="72">
                  <c:v>10527</c:v>
                </c:pt>
                <c:pt idx="73">
                  <c:v>10899</c:v>
                </c:pt>
                <c:pt idx="74">
                  <c:v>10911</c:v>
                </c:pt>
                <c:pt idx="75">
                  <c:v>11073</c:v>
                </c:pt>
                <c:pt idx="76">
                  <c:v>11149</c:v>
                </c:pt>
                <c:pt idx="77">
                  <c:v>11351</c:v>
                </c:pt>
                <c:pt idx="78">
                  <c:v>11529</c:v>
                </c:pt>
                <c:pt idx="79">
                  <c:v>11776</c:v>
                </c:pt>
                <c:pt idx="80">
                  <c:v>12003</c:v>
                </c:pt>
                <c:pt idx="81">
                  <c:v>12139</c:v>
                </c:pt>
                <c:pt idx="82">
                  <c:v>12360</c:v>
                </c:pt>
                <c:pt idx="83">
                  <c:v>12569</c:v>
                </c:pt>
                <c:pt idx="84">
                  <c:v>12644</c:v>
                </c:pt>
                <c:pt idx="85">
                  <c:v>12972</c:v>
                </c:pt>
                <c:pt idx="86">
                  <c:v>13184</c:v>
                </c:pt>
                <c:pt idx="87">
                  <c:v>13326</c:v>
                </c:pt>
                <c:pt idx="88">
                  <c:v>13873</c:v>
                </c:pt>
                <c:pt idx="89">
                  <c:v>13898</c:v>
                </c:pt>
                <c:pt idx="90">
                  <c:v>14098</c:v>
                </c:pt>
                <c:pt idx="91">
                  <c:v>14331</c:v>
                </c:pt>
                <c:pt idx="92">
                  <c:v>14489</c:v>
                </c:pt>
                <c:pt idx="93">
                  <c:v>15198</c:v>
                </c:pt>
                <c:pt idx="94">
                  <c:v>15219</c:v>
                </c:pt>
                <c:pt idx="95">
                  <c:v>15454</c:v>
                </c:pt>
                <c:pt idx="96">
                  <c:v>16133</c:v>
                </c:pt>
                <c:pt idx="97">
                  <c:v>16645</c:v>
                </c:pt>
                <c:pt idx="98">
                  <c:v>16783</c:v>
                </c:pt>
                <c:pt idx="99">
                  <c:v>17037</c:v>
                </c:pt>
                <c:pt idx="100">
                  <c:v>17628</c:v>
                </c:pt>
                <c:pt idx="101">
                  <c:v>17741</c:v>
                </c:pt>
                <c:pt idx="102">
                  <c:v>17782</c:v>
                </c:pt>
                <c:pt idx="103">
                  <c:v>17906</c:v>
                </c:pt>
                <c:pt idx="104">
                  <c:v>18413</c:v>
                </c:pt>
                <c:pt idx="105">
                  <c:v>18875</c:v>
                </c:pt>
                <c:pt idx="106">
                  <c:v>18918</c:v>
                </c:pt>
                <c:pt idx="107">
                  <c:v>19468</c:v>
                </c:pt>
                <c:pt idx="108">
                  <c:v>20376</c:v>
                </c:pt>
                <c:pt idx="109">
                  <c:v>21449</c:v>
                </c:pt>
                <c:pt idx="110">
                  <c:v>21696</c:v>
                </c:pt>
                <c:pt idx="111">
                  <c:v>22092</c:v>
                </c:pt>
                <c:pt idx="112">
                  <c:v>22574</c:v>
                </c:pt>
                <c:pt idx="113">
                  <c:v>23053</c:v>
                </c:pt>
                <c:pt idx="114">
                  <c:v>23279</c:v>
                </c:pt>
                <c:pt idx="115">
                  <c:v>23635</c:v>
                </c:pt>
                <c:pt idx="116">
                  <c:v>23813</c:v>
                </c:pt>
                <c:pt idx="117">
                  <c:v>23842</c:v>
                </c:pt>
                <c:pt idx="118">
                  <c:v>156299</c:v>
                </c:pt>
                <c:pt idx="119">
                  <c:v>24743</c:v>
                </c:pt>
                <c:pt idx="120">
                  <c:v>24838</c:v>
                </c:pt>
                <c:pt idx="121">
                  <c:v>24857</c:v>
                </c:pt>
                <c:pt idx="122">
                  <c:v>25346</c:v>
                </c:pt>
                <c:pt idx="123">
                  <c:v>25364</c:v>
                </c:pt>
                <c:pt idx="124">
                  <c:v>25577</c:v>
                </c:pt>
                <c:pt idx="125">
                  <c:v>26624</c:v>
                </c:pt>
                <c:pt idx="126">
                  <c:v>26908</c:v>
                </c:pt>
                <c:pt idx="127">
                  <c:v>28823</c:v>
                </c:pt>
                <c:pt idx="128">
                  <c:v>29178</c:v>
                </c:pt>
                <c:pt idx="129">
                  <c:v>29817</c:v>
                </c:pt>
                <c:pt idx="130">
                  <c:v>30110</c:v>
                </c:pt>
                <c:pt idx="131">
                  <c:v>31701</c:v>
                </c:pt>
                <c:pt idx="132">
                  <c:v>33317</c:v>
                </c:pt>
                <c:pt idx="133">
                  <c:v>33419</c:v>
                </c:pt>
                <c:pt idx="134">
                  <c:v>34295</c:v>
                </c:pt>
                <c:pt idx="135">
                  <c:v>36103</c:v>
                </c:pt>
                <c:pt idx="136">
                  <c:v>37124</c:v>
                </c:pt>
                <c:pt idx="137">
                  <c:v>37239</c:v>
                </c:pt>
                <c:pt idx="138">
                  <c:v>37334</c:v>
                </c:pt>
                <c:pt idx="139">
                  <c:v>37465</c:v>
                </c:pt>
                <c:pt idx="140">
                  <c:v>38515</c:v>
                </c:pt>
                <c:pt idx="141">
                  <c:v>38766</c:v>
                </c:pt>
                <c:pt idx="142">
                  <c:v>41078</c:v>
                </c:pt>
                <c:pt idx="143">
                  <c:v>41445</c:v>
                </c:pt>
                <c:pt idx="144">
                  <c:v>42085</c:v>
                </c:pt>
                <c:pt idx="145">
                  <c:v>42165</c:v>
                </c:pt>
                <c:pt idx="146">
                  <c:v>43745</c:v>
                </c:pt>
                <c:pt idx="147">
                  <c:v>44659</c:v>
                </c:pt>
                <c:pt idx="148">
                  <c:v>44689</c:v>
                </c:pt>
                <c:pt idx="149">
                  <c:v>44836</c:v>
                </c:pt>
                <c:pt idx="150">
                  <c:v>45600</c:v>
                </c:pt>
                <c:pt idx="151">
                  <c:v>48330</c:v>
                </c:pt>
                <c:pt idx="152">
                  <c:v>48845</c:v>
                </c:pt>
                <c:pt idx="153">
                  <c:v>51397</c:v>
                </c:pt>
                <c:pt idx="154">
                  <c:v>53015</c:v>
                </c:pt>
                <c:pt idx="155">
                  <c:v>56597</c:v>
                </c:pt>
                <c:pt idx="156">
                  <c:v>57006</c:v>
                </c:pt>
                <c:pt idx="157">
                  <c:v>59662</c:v>
                </c:pt>
                <c:pt idx="158">
                  <c:v>65729</c:v>
                </c:pt>
                <c:pt idx="159">
                  <c:v>71010</c:v>
                </c:pt>
                <c:pt idx="160">
                  <c:v>75876</c:v>
                </c:pt>
                <c:pt idx="161">
                  <c:v>82814</c:v>
                </c:pt>
              </c:numCache>
            </c:numRef>
          </c:xVal>
          <c:yVal>
            <c:numRef>
              <c:f>'Scatter &amp; Bubble'!$C$4:$C$165</c:f>
              <c:numCache>
                <c:formatCode>General</c:formatCode>
                <c:ptCount val="162"/>
                <c:pt idx="0">
                  <c:v>6.7656930000000004E-2</c:v>
                </c:pt>
                <c:pt idx="1">
                  <c:v>4.828412E-2</c:v>
                </c:pt>
                <c:pt idx="2">
                  <c:v>0.21002791200000001</c:v>
                </c:pt>
                <c:pt idx="3">
                  <c:v>6.1156580000000002E-2</c:v>
                </c:pt>
                <c:pt idx="4">
                  <c:v>0.108088214</c:v>
                </c:pt>
                <c:pt idx="5">
                  <c:v>7.2715455999999998E-2</c:v>
                </c:pt>
                <c:pt idx="6">
                  <c:v>0.34015275900000003</c:v>
                </c:pt>
                <c:pt idx="7">
                  <c:v>0.122289694</c:v>
                </c:pt>
                <c:pt idx="8">
                  <c:v>0.36182243200000003</c:v>
                </c:pt>
                <c:pt idx="9">
                  <c:v>0.20988501900000001</c:v>
                </c:pt>
                <c:pt idx="10">
                  <c:v>0.161868295</c:v>
                </c:pt>
                <c:pt idx="11">
                  <c:v>0.15926968799999999</c:v>
                </c:pt>
                <c:pt idx="12">
                  <c:v>0.61501097500000002</c:v>
                </c:pt>
                <c:pt idx="13">
                  <c:v>8.4974086000000004E-2</c:v>
                </c:pt>
                <c:pt idx="14">
                  <c:v>0.16700367099999999</c:v>
                </c:pt>
                <c:pt idx="15">
                  <c:v>0.126381721</c:v>
                </c:pt>
                <c:pt idx="16">
                  <c:v>0.227964683</c:v>
                </c:pt>
                <c:pt idx="17">
                  <c:v>0.27642211999999999</c:v>
                </c:pt>
                <c:pt idx="18">
                  <c:v>8.2582398000000001E-2</c:v>
                </c:pt>
                <c:pt idx="19">
                  <c:v>0.27091159599999998</c:v>
                </c:pt>
                <c:pt idx="20">
                  <c:v>0.35370199600000002</c:v>
                </c:pt>
                <c:pt idx="21">
                  <c:v>0.13428938300000001</c:v>
                </c:pt>
                <c:pt idx="22">
                  <c:v>0.62065246500000004</c:v>
                </c:pt>
                <c:pt idx="23">
                  <c:v>5.0438753000000003E-2</c:v>
                </c:pt>
                <c:pt idx="24">
                  <c:v>0.55423138900000002</c:v>
                </c:pt>
                <c:pt idx="25">
                  <c:v>0.29417325300000002</c:v>
                </c:pt>
                <c:pt idx="26">
                  <c:v>0.69370921600000002</c:v>
                </c:pt>
                <c:pt idx="27">
                  <c:v>0.244811105</c:v>
                </c:pt>
                <c:pt idx="28">
                  <c:v>1.117106457</c:v>
                </c:pt>
                <c:pt idx="29">
                  <c:v>0.32365169500000002</c:v>
                </c:pt>
                <c:pt idx="30">
                  <c:v>0.83646373399999996</c:v>
                </c:pt>
                <c:pt idx="31">
                  <c:v>1.5191920379999999</c:v>
                </c:pt>
                <c:pt idx="32">
                  <c:v>0.31435661199999998</c:v>
                </c:pt>
                <c:pt idx="33">
                  <c:v>0.47467242300000001</c:v>
                </c:pt>
                <c:pt idx="34">
                  <c:v>0.45398289400000003</c:v>
                </c:pt>
                <c:pt idx="35">
                  <c:v>0.58545252800000003</c:v>
                </c:pt>
                <c:pt idx="36">
                  <c:v>0.27575412500000002</c:v>
                </c:pt>
                <c:pt idx="37">
                  <c:v>0.523183748</c:v>
                </c:pt>
                <c:pt idx="38">
                  <c:v>0.58786188800000005</c:v>
                </c:pt>
                <c:pt idx="39">
                  <c:v>0.44184923500000001</c:v>
                </c:pt>
                <c:pt idx="40">
                  <c:v>0.53546566399999995</c:v>
                </c:pt>
                <c:pt idx="41">
                  <c:v>0.63870268799999996</c:v>
                </c:pt>
                <c:pt idx="42">
                  <c:v>1.1605789369999999</c:v>
                </c:pt>
                <c:pt idx="43">
                  <c:v>1.6555348379999999</c:v>
                </c:pt>
                <c:pt idx="44">
                  <c:v>0.86177107900000005</c:v>
                </c:pt>
                <c:pt idx="45">
                  <c:v>0.96998989400000002</c:v>
                </c:pt>
                <c:pt idx="46">
                  <c:v>0.454146249</c:v>
                </c:pt>
                <c:pt idx="47">
                  <c:v>0.54611550499999995</c:v>
                </c:pt>
                <c:pt idx="48">
                  <c:v>0.280917046</c:v>
                </c:pt>
                <c:pt idx="49">
                  <c:v>0.658266087</c:v>
                </c:pt>
                <c:pt idx="50">
                  <c:v>2.0916093720000002</c:v>
                </c:pt>
                <c:pt idx="51">
                  <c:v>1.2809995970000001</c:v>
                </c:pt>
                <c:pt idx="52">
                  <c:v>1.7954231199999999</c:v>
                </c:pt>
                <c:pt idx="53">
                  <c:v>1.8885456730000001</c:v>
                </c:pt>
                <c:pt idx="54">
                  <c:v>0.98636746600000003</c:v>
                </c:pt>
                <c:pt idx="55">
                  <c:v>2.7110234279999998</c:v>
                </c:pt>
                <c:pt idx="56">
                  <c:v>1.2626018750000001</c:v>
                </c:pt>
                <c:pt idx="57">
                  <c:v>1.1544079270000001</c:v>
                </c:pt>
                <c:pt idx="58">
                  <c:v>0.92414114999999997</c:v>
                </c:pt>
                <c:pt idx="59">
                  <c:v>1.7372820760000001</c:v>
                </c:pt>
                <c:pt idx="60">
                  <c:v>8.1532347499999993</c:v>
                </c:pt>
                <c:pt idx="61">
                  <c:v>1.077164161</c:v>
                </c:pt>
                <c:pt idx="62">
                  <c:v>1.226891841</c:v>
                </c:pt>
                <c:pt idx="63">
                  <c:v>0.86071162999999995</c:v>
                </c:pt>
                <c:pt idx="64">
                  <c:v>5.2917032060000002</c:v>
                </c:pt>
                <c:pt idx="65">
                  <c:v>1.6126241100000001</c:v>
                </c:pt>
                <c:pt idx="66">
                  <c:v>1.9617593790000001</c:v>
                </c:pt>
                <c:pt idx="67">
                  <c:v>7.393533819</c:v>
                </c:pt>
                <c:pt idx="68">
                  <c:v>2.038012911</c:v>
                </c:pt>
                <c:pt idx="69">
                  <c:v>2.4313737610000001</c:v>
                </c:pt>
                <c:pt idx="70">
                  <c:v>2.1435789390000002</c:v>
                </c:pt>
                <c:pt idx="71">
                  <c:v>3.1139983490000001</c:v>
                </c:pt>
                <c:pt idx="72">
                  <c:v>2.42622815</c:v>
                </c:pt>
                <c:pt idx="73">
                  <c:v>2.5064621260000002</c:v>
                </c:pt>
                <c:pt idx="74">
                  <c:v>1.7802730849999999</c:v>
                </c:pt>
                <c:pt idx="75">
                  <c:v>2.3596514100000001</c:v>
                </c:pt>
                <c:pt idx="76">
                  <c:v>1.0553999329999999</c:v>
                </c:pt>
                <c:pt idx="77">
                  <c:v>2.1832398120000001</c:v>
                </c:pt>
                <c:pt idx="78">
                  <c:v>2.28749213</c:v>
                </c:pt>
                <c:pt idx="79">
                  <c:v>2.0879185059999998</c:v>
                </c:pt>
                <c:pt idx="80">
                  <c:v>4.6480255509999999</c:v>
                </c:pt>
                <c:pt idx="81">
                  <c:v>8.3556449419999996</c:v>
                </c:pt>
                <c:pt idx="82">
                  <c:v>9.4738006400000003</c:v>
                </c:pt>
                <c:pt idx="83">
                  <c:v>6.9144830119999998</c:v>
                </c:pt>
                <c:pt idx="84">
                  <c:v>3.432634631</c:v>
                </c:pt>
                <c:pt idx="85">
                  <c:v>3.2892456499999998</c:v>
                </c:pt>
                <c:pt idx="86">
                  <c:v>4.9150326790000003</c:v>
                </c:pt>
                <c:pt idx="87">
                  <c:v>1.7752706380000001</c:v>
                </c:pt>
                <c:pt idx="88">
                  <c:v>2.281410256</c:v>
                </c:pt>
                <c:pt idx="89">
                  <c:v>4.9711276270000004</c:v>
                </c:pt>
                <c:pt idx="90">
                  <c:v>1.7634756140000001</c:v>
                </c:pt>
                <c:pt idx="91">
                  <c:v>3.7033402180000001</c:v>
                </c:pt>
                <c:pt idx="92">
                  <c:v>2.0455227169999999</c:v>
                </c:pt>
                <c:pt idx="93">
                  <c:v>3.1544782649999998</c:v>
                </c:pt>
                <c:pt idx="94">
                  <c:v>5.2615124829999997</c:v>
                </c:pt>
                <c:pt idx="95">
                  <c:v>4.7170717140000002</c:v>
                </c:pt>
                <c:pt idx="96">
                  <c:v>3.9593717499999999</c:v>
                </c:pt>
                <c:pt idx="97">
                  <c:v>4.080899756</c:v>
                </c:pt>
                <c:pt idx="98">
                  <c:v>7.9419852930000001</c:v>
                </c:pt>
                <c:pt idx="99">
                  <c:v>6.3503365379999996</c:v>
                </c:pt>
                <c:pt idx="100">
                  <c:v>6.3827990359999998</c:v>
                </c:pt>
                <c:pt idx="101">
                  <c:v>4.0939045360000001</c:v>
                </c:pt>
                <c:pt idx="102">
                  <c:v>3.7946881640000001</c:v>
                </c:pt>
                <c:pt idx="103">
                  <c:v>5.0661362509999996</c:v>
                </c:pt>
                <c:pt idx="104">
                  <c:v>2.7660204230000001</c:v>
                </c:pt>
                <c:pt idx="105">
                  <c:v>4.7223761949999998</c:v>
                </c:pt>
                <c:pt idx="106">
                  <c:v>3.2378799759999999</c:v>
                </c:pt>
                <c:pt idx="107">
                  <c:v>1.964115228</c:v>
                </c:pt>
                <c:pt idx="108">
                  <c:v>4.324787154</c:v>
                </c:pt>
                <c:pt idx="109">
                  <c:v>2.5274365599999999</c:v>
                </c:pt>
                <c:pt idx="110">
                  <c:v>4.8089995349999999</c:v>
                </c:pt>
                <c:pt idx="111">
                  <c:v>3.6861240070000001</c:v>
                </c:pt>
                <c:pt idx="112">
                  <c:v>6.3818753360000002</c:v>
                </c:pt>
                <c:pt idx="113">
                  <c:v>8.0510299320000005</c:v>
                </c:pt>
                <c:pt idx="114">
                  <c:v>4.8781720679999996</c:v>
                </c:pt>
                <c:pt idx="115">
                  <c:v>11.586674370000001</c:v>
                </c:pt>
                <c:pt idx="116">
                  <c:v>13.521007170000001</c:v>
                </c:pt>
                <c:pt idx="117">
                  <c:v>15.475095230000001</c:v>
                </c:pt>
                <c:pt idx="118">
                  <c:v>46.186320010000003</c:v>
                </c:pt>
                <c:pt idx="119">
                  <c:v>4.5241852119999999</c:v>
                </c:pt>
                <c:pt idx="120">
                  <c:v>8.4300569850000002</c:v>
                </c:pt>
                <c:pt idx="121">
                  <c:v>13.3289724</c:v>
                </c:pt>
                <c:pt idx="122">
                  <c:v>4.8473389869999997</c:v>
                </c:pt>
                <c:pt idx="123">
                  <c:v>6.2445648519999999</c:v>
                </c:pt>
                <c:pt idx="124">
                  <c:v>6.2453148770000002</c:v>
                </c:pt>
                <c:pt idx="125">
                  <c:v>6.1868186740000004</c:v>
                </c:pt>
                <c:pt idx="126">
                  <c:v>6.930098933</c:v>
                </c:pt>
                <c:pt idx="127">
                  <c:v>10.04088468</c:v>
                </c:pt>
                <c:pt idx="128">
                  <c:v>30.054769279999999</c:v>
                </c:pt>
                <c:pt idx="129">
                  <c:v>3.307878154</c:v>
                </c:pt>
                <c:pt idx="130">
                  <c:v>5.6310581600000003</c:v>
                </c:pt>
                <c:pt idx="131">
                  <c:v>7.9552717050000004</c:v>
                </c:pt>
                <c:pt idx="132">
                  <c:v>5.2872103990000001</c:v>
                </c:pt>
                <c:pt idx="133">
                  <c:v>5.8947228740000002</c:v>
                </c:pt>
                <c:pt idx="134">
                  <c:v>7.394157044</c:v>
                </c:pt>
                <c:pt idx="135">
                  <c:v>11.7159125</c:v>
                </c:pt>
                <c:pt idx="136">
                  <c:v>5.4094708669999996</c:v>
                </c:pt>
                <c:pt idx="137">
                  <c:v>8.7089276889999994</c:v>
                </c:pt>
                <c:pt idx="138">
                  <c:v>6.058056283</c:v>
                </c:pt>
                <c:pt idx="139">
                  <c:v>9.4272613829999994</c:v>
                </c:pt>
                <c:pt idx="140">
                  <c:v>14.563974869999999</c:v>
                </c:pt>
                <c:pt idx="141">
                  <c:v>8.8255295250000003</c:v>
                </c:pt>
                <c:pt idx="142">
                  <c:v>24.04279442</c:v>
                </c:pt>
                <c:pt idx="143">
                  <c:v>7.736572851</c:v>
                </c:pt>
                <c:pt idx="144">
                  <c:v>10.49697769</c:v>
                </c:pt>
                <c:pt idx="145">
                  <c:v>11.18475318</c:v>
                </c:pt>
                <c:pt idx="146">
                  <c:v>15.381420159999999</c:v>
                </c:pt>
                <c:pt idx="147">
                  <c:v>4.3271029350000001</c:v>
                </c:pt>
                <c:pt idx="148">
                  <c:v>9.7876606000000006</c:v>
                </c:pt>
                <c:pt idx="149">
                  <c:v>6.4982820969999997</c:v>
                </c:pt>
                <c:pt idx="150">
                  <c:v>9.7438543519999996</c:v>
                </c:pt>
                <c:pt idx="151">
                  <c:v>5.9204178169999997</c:v>
                </c:pt>
                <c:pt idx="152">
                  <c:v>17.133902320000001</c:v>
                </c:pt>
                <c:pt idx="153">
                  <c:v>19.567335830000001</c:v>
                </c:pt>
                <c:pt idx="154">
                  <c:v>16.484163880000001</c:v>
                </c:pt>
                <c:pt idx="155">
                  <c:v>8.4484678540000004</c:v>
                </c:pt>
                <c:pt idx="156">
                  <c:v>15.636999449999999</c:v>
                </c:pt>
                <c:pt idx="157">
                  <c:v>4.6662856189999999</c:v>
                </c:pt>
                <c:pt idx="158">
                  <c:v>11.1746818</c:v>
                </c:pt>
                <c:pt idx="159">
                  <c:v>25.52839225</c:v>
                </c:pt>
                <c:pt idx="160">
                  <c:v>25.181910940000002</c:v>
                </c:pt>
                <c:pt idx="161">
                  <c:v>8.3794836920000009</c:v>
                </c:pt>
              </c:numCache>
            </c:numRef>
          </c:yVal>
          <c:bubbleSize>
            <c:numRef>
              <c:f>'Scatter &amp; Bubble'!$D$4:$D$165</c:f>
              <c:numCache>
                <c:formatCode>General</c:formatCode>
                <c:ptCount val="162"/>
                <c:pt idx="0">
                  <c:v>4538000</c:v>
                </c:pt>
                <c:pt idx="1">
                  <c:v>10488000</c:v>
                </c:pt>
                <c:pt idx="2">
                  <c:v>4587000</c:v>
                </c:pt>
                <c:pt idx="3">
                  <c:v>78789000</c:v>
                </c:pt>
                <c:pt idx="4">
                  <c:v>20789000</c:v>
                </c:pt>
                <c:pt idx="5">
                  <c:v>17205000</c:v>
                </c:pt>
                <c:pt idx="6">
                  <c:v>27830000</c:v>
                </c:pt>
                <c:pt idx="7">
                  <c:v>24894000</c:v>
                </c:pt>
                <c:pt idx="8">
                  <c:v>7510000</c:v>
                </c:pt>
                <c:pt idx="9">
                  <c:v>11738000</c:v>
                </c:pt>
                <c:pt idx="10">
                  <c:v>1782000</c:v>
                </c:pt>
                <c:pt idx="11">
                  <c:v>18646000</c:v>
                </c:pt>
                <c:pt idx="12">
                  <c:v>14030000</c:v>
                </c:pt>
                <c:pt idx="13">
                  <c:v>17965000</c:v>
                </c:pt>
                <c:pt idx="14">
                  <c:v>7329000</c:v>
                </c:pt>
                <c:pt idx="15">
                  <c:v>103603000</c:v>
                </c:pt>
                <c:pt idx="16">
                  <c:v>796000</c:v>
                </c:pt>
                <c:pt idx="17">
                  <c:v>10840000</c:v>
                </c:pt>
                <c:pt idx="18">
                  <c:v>11669000</c:v>
                </c:pt>
                <c:pt idx="19">
                  <c:v>2149000</c:v>
                </c:pt>
                <c:pt idx="20">
                  <c:v>35383000</c:v>
                </c:pt>
                <c:pt idx="21">
                  <c:v>39649000</c:v>
                </c:pt>
                <c:pt idx="22">
                  <c:v>10872000</c:v>
                </c:pt>
                <c:pt idx="23">
                  <c:v>14562000</c:v>
                </c:pt>
                <c:pt idx="24">
                  <c:v>14994000</c:v>
                </c:pt>
                <c:pt idx="25">
                  <c:v>27263000</c:v>
                </c:pt>
                <c:pt idx="26">
                  <c:v>27168000</c:v>
                </c:pt>
                <c:pt idx="27">
                  <c:v>53049000</c:v>
                </c:pt>
                <c:pt idx="28">
                  <c:v>2075000</c:v>
                </c:pt>
                <c:pt idx="29">
                  <c:v>23927000</c:v>
                </c:pt>
                <c:pt idx="30">
                  <c:v>929000</c:v>
                </c:pt>
                <c:pt idx="31">
                  <c:v>17466000</c:v>
                </c:pt>
                <c:pt idx="32">
                  <c:v>49052000</c:v>
                </c:pt>
                <c:pt idx="33">
                  <c:v>15766000</c:v>
                </c:pt>
                <c:pt idx="34">
                  <c:v>23823000</c:v>
                </c:pt>
                <c:pt idx="35">
                  <c:v>4164000</c:v>
                </c:pt>
                <c:pt idx="36">
                  <c:v>16363000</c:v>
                </c:pt>
                <c:pt idx="37">
                  <c:v>157976992</c:v>
                </c:pt>
                <c:pt idx="38">
                  <c:v>203000</c:v>
                </c:pt>
                <c:pt idx="39">
                  <c:v>39847000</c:v>
                </c:pt>
                <c:pt idx="40">
                  <c:v>28482000</c:v>
                </c:pt>
                <c:pt idx="41">
                  <c:v>8664000</c:v>
                </c:pt>
                <c:pt idx="42">
                  <c:v>9271000</c:v>
                </c:pt>
                <c:pt idx="43">
                  <c:v>6074000</c:v>
                </c:pt>
                <c:pt idx="44">
                  <c:v>6304000</c:v>
                </c:pt>
                <c:pt idx="45">
                  <c:v>203631008</c:v>
                </c:pt>
                <c:pt idx="46">
                  <c:v>53045000</c:v>
                </c:pt>
                <c:pt idx="47">
                  <c:v>185960000</c:v>
                </c:pt>
                <c:pt idx="48">
                  <c:v>6846000</c:v>
                </c:pt>
                <c:pt idx="49">
                  <c:v>4981000</c:v>
                </c:pt>
                <c:pt idx="50">
                  <c:v>93640000</c:v>
                </c:pt>
                <c:pt idx="51">
                  <c:v>4066000</c:v>
                </c:pt>
                <c:pt idx="52">
                  <c:v>1324516992</c:v>
                </c:pt>
                <c:pt idx="53">
                  <c:v>11032000</c:v>
                </c:pt>
                <c:pt idx="54">
                  <c:v>531000</c:v>
                </c:pt>
                <c:pt idx="55">
                  <c:v>2906000</c:v>
                </c:pt>
                <c:pt idx="56">
                  <c:v>16583000</c:v>
                </c:pt>
                <c:pt idx="57">
                  <c:v>103664000</c:v>
                </c:pt>
                <c:pt idx="58">
                  <c:v>1114000</c:v>
                </c:pt>
                <c:pt idx="59">
                  <c:v>35126000</c:v>
                </c:pt>
                <c:pt idx="60">
                  <c:v>6492000</c:v>
                </c:pt>
                <c:pt idx="61">
                  <c:v>6356000</c:v>
                </c:pt>
                <c:pt idx="62">
                  <c:v>28842000</c:v>
                </c:pt>
                <c:pt idx="63">
                  <c:v>6778000</c:v>
                </c:pt>
                <c:pt idx="64">
                  <c:v>44714000</c:v>
                </c:pt>
                <c:pt idx="65">
                  <c:v>2358000</c:v>
                </c:pt>
                <c:pt idx="66">
                  <c:v>71000</c:v>
                </c:pt>
                <c:pt idx="67">
                  <c:v>3386000</c:v>
                </c:pt>
                <c:pt idx="68">
                  <c:v>2936000</c:v>
                </c:pt>
                <c:pt idx="69">
                  <c:v>180000</c:v>
                </c:pt>
                <c:pt idx="70">
                  <c:v>2886000</c:v>
                </c:pt>
                <c:pt idx="71">
                  <c:v>31442000</c:v>
                </c:pt>
                <c:pt idx="72">
                  <c:v>16491000</c:v>
                </c:pt>
                <c:pt idx="73">
                  <c:v>4015000</c:v>
                </c:pt>
                <c:pt idx="74">
                  <c:v>261556000</c:v>
                </c:pt>
                <c:pt idx="75">
                  <c:v>11304000</c:v>
                </c:pt>
                <c:pt idx="76">
                  <c:v>21021000</c:v>
                </c:pt>
                <c:pt idx="77">
                  <c:v>94447000</c:v>
                </c:pt>
                <c:pt idx="78">
                  <c:v>9554000</c:v>
                </c:pt>
                <c:pt idx="79">
                  <c:v>30926000</c:v>
                </c:pt>
                <c:pt idx="80">
                  <c:v>286000</c:v>
                </c:pt>
                <c:pt idx="81">
                  <c:v>56208000</c:v>
                </c:pt>
                <c:pt idx="82">
                  <c:v>3056000</c:v>
                </c:pt>
                <c:pt idx="83">
                  <c:v>1414049024</c:v>
                </c:pt>
                <c:pt idx="84">
                  <c:v>2081000</c:v>
                </c:pt>
                <c:pt idx="85">
                  <c:v>6714000</c:v>
                </c:pt>
                <c:pt idx="86">
                  <c:v>8854000</c:v>
                </c:pt>
                <c:pt idx="87">
                  <c:v>48175000</c:v>
                </c:pt>
                <c:pt idx="88">
                  <c:v>206163008</c:v>
                </c:pt>
                <c:pt idx="89">
                  <c:v>36611000</c:v>
                </c:pt>
                <c:pt idx="90">
                  <c:v>4899000</c:v>
                </c:pt>
                <c:pt idx="91">
                  <c:v>40551000</c:v>
                </c:pt>
                <c:pt idx="92">
                  <c:v>10398000</c:v>
                </c:pt>
                <c:pt idx="93">
                  <c:v>2160000</c:v>
                </c:pt>
                <c:pt idx="94">
                  <c:v>29851000</c:v>
                </c:pt>
                <c:pt idx="95">
                  <c:v>68971000</c:v>
                </c:pt>
                <c:pt idx="96">
                  <c:v>123333000</c:v>
                </c:pt>
                <c:pt idx="97">
                  <c:v>9736000</c:v>
                </c:pt>
                <c:pt idx="98">
                  <c:v>79564000</c:v>
                </c:pt>
                <c:pt idx="99">
                  <c:v>7152000</c:v>
                </c:pt>
                <c:pt idx="100">
                  <c:v>9446000</c:v>
                </c:pt>
                <c:pt idx="101">
                  <c:v>627000</c:v>
                </c:pt>
                <c:pt idx="102">
                  <c:v>19796000</c:v>
                </c:pt>
                <c:pt idx="103">
                  <c:v>79828000</c:v>
                </c:pt>
                <c:pt idx="104">
                  <c:v>2008000</c:v>
                </c:pt>
                <c:pt idx="105">
                  <c:v>43508000</c:v>
                </c:pt>
                <c:pt idx="106">
                  <c:v>1262000</c:v>
                </c:pt>
                <c:pt idx="107">
                  <c:v>3424000</c:v>
                </c:pt>
                <c:pt idx="108">
                  <c:v>4209000</c:v>
                </c:pt>
                <c:pt idx="109">
                  <c:v>4037000</c:v>
                </c:pt>
                <c:pt idx="110">
                  <c:v>18209000</c:v>
                </c:pt>
                <c:pt idx="111">
                  <c:v>1974000</c:v>
                </c:pt>
                <c:pt idx="112">
                  <c:v>10615000</c:v>
                </c:pt>
                <c:pt idx="113">
                  <c:v>30685000</c:v>
                </c:pt>
                <c:pt idx="114">
                  <c:v>9753000</c:v>
                </c:pt>
                <c:pt idx="115">
                  <c:v>145275008</c:v>
                </c:pt>
                <c:pt idx="116">
                  <c:v>5662000</c:v>
                </c:pt>
                <c:pt idx="117">
                  <c:v>17831000</c:v>
                </c:pt>
                <c:pt idx="118">
                  <c:v>2654000</c:v>
                </c:pt>
                <c:pt idx="119">
                  <c:v>2890000</c:v>
                </c:pt>
                <c:pt idx="120">
                  <c:v>37989000</c:v>
                </c:pt>
                <c:pt idx="121">
                  <c:v>1317000</c:v>
                </c:pt>
                <c:pt idx="122">
                  <c:v>10326000</c:v>
                </c:pt>
                <c:pt idx="123">
                  <c:v>5442000</c:v>
                </c:pt>
                <c:pt idx="124">
                  <c:v>1170000</c:v>
                </c:pt>
                <c:pt idx="125">
                  <c:v>96000</c:v>
                </c:pt>
                <c:pt idx="126">
                  <c:v>2074000</c:v>
                </c:pt>
                <c:pt idx="127">
                  <c:v>10619000</c:v>
                </c:pt>
                <c:pt idx="128">
                  <c:v>1378000</c:v>
                </c:pt>
                <c:pt idx="129">
                  <c:v>436000</c:v>
                </c:pt>
                <c:pt idx="130">
                  <c:v>46634000</c:v>
                </c:pt>
                <c:pt idx="131">
                  <c:v>8109000</c:v>
                </c:pt>
                <c:pt idx="132">
                  <c:v>1215000</c:v>
                </c:pt>
                <c:pt idx="133">
                  <c:v>60663000</c:v>
                </c:pt>
                <c:pt idx="134">
                  <c:v>4659000</c:v>
                </c:pt>
                <c:pt idx="135">
                  <c:v>50983000</c:v>
                </c:pt>
                <c:pt idx="136">
                  <c:v>64668000</c:v>
                </c:pt>
                <c:pt idx="137">
                  <c:v>5498000</c:v>
                </c:pt>
                <c:pt idx="138">
                  <c:v>66298000</c:v>
                </c:pt>
                <c:pt idx="139">
                  <c:v>127763000</c:v>
                </c:pt>
                <c:pt idx="140">
                  <c:v>4479000</c:v>
                </c:pt>
                <c:pt idx="141">
                  <c:v>11354000</c:v>
                </c:pt>
                <c:pt idx="142">
                  <c:v>1426000</c:v>
                </c:pt>
                <c:pt idx="143">
                  <c:v>8747000</c:v>
                </c:pt>
                <c:pt idx="144">
                  <c:v>332000</c:v>
                </c:pt>
                <c:pt idx="145">
                  <c:v>23618000</c:v>
                </c:pt>
                <c:pt idx="146">
                  <c:v>36383000</c:v>
                </c:pt>
                <c:pt idx="147">
                  <c:v>9836000</c:v>
                </c:pt>
                <c:pt idx="148">
                  <c:v>82194000</c:v>
                </c:pt>
                <c:pt idx="149">
                  <c:v>5711000</c:v>
                </c:pt>
                <c:pt idx="150">
                  <c:v>16981000</c:v>
                </c:pt>
                <c:pt idx="151">
                  <c:v>7244000</c:v>
                </c:pt>
                <c:pt idx="152">
                  <c:v>24263000</c:v>
                </c:pt>
                <c:pt idx="153">
                  <c:v>32443000</c:v>
                </c:pt>
                <c:pt idx="154">
                  <c:v>323016000</c:v>
                </c:pt>
                <c:pt idx="155">
                  <c:v>4696000</c:v>
                </c:pt>
                <c:pt idx="156">
                  <c:v>579000</c:v>
                </c:pt>
                <c:pt idx="157">
                  <c:v>8380000</c:v>
                </c:pt>
                <c:pt idx="158">
                  <c:v>5654000</c:v>
                </c:pt>
                <c:pt idx="159">
                  <c:v>3957000</c:v>
                </c:pt>
                <c:pt idx="160">
                  <c:v>9361000</c:v>
                </c:pt>
                <c:pt idx="161">
                  <c:v>5251000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07A3-458D-9FD9-D871BAD3C6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50"/>
        <c:showNegBubbles val="0"/>
        <c:axId val="188061519"/>
        <c:axId val="188060271"/>
      </c:bubbleChart>
      <c:valAx>
        <c:axId val="188061519"/>
        <c:scaling>
          <c:orientation val="minMax"/>
          <c:max val="8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</a:t>
                </a:r>
                <a:r>
                  <a:rPr lang="en-US" baseline="0"/>
                  <a:t> Per Cap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0271"/>
        <c:crosses val="autoZero"/>
        <c:crossBetween val="midCat"/>
      </c:valAx>
      <c:valAx>
        <c:axId val="188060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Emissions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15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12/26/2021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 Data analysis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15404-1371-45B7-B35F-D0DF156D9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49" y="1976096"/>
            <a:ext cx="5186921" cy="435133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CE063-A8C0-4E8C-BB95-DF0FD6F205D3}"/>
              </a:ext>
            </a:extLst>
          </p:cNvPr>
          <p:cNvCxnSpPr/>
          <p:nvPr/>
        </p:nvCxnSpPr>
        <p:spPr>
          <a:xfrm flipV="1">
            <a:off x="2650603" y="1990846"/>
            <a:ext cx="4930815" cy="19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320A3-E617-43A5-9A8A-8C761DB26CA7}"/>
              </a:ext>
            </a:extLst>
          </p:cNvPr>
          <p:cNvSpPr txBox="1"/>
          <p:nvPr/>
        </p:nvSpPr>
        <p:spPr>
          <a:xfrm>
            <a:off x="7634689" y="1735007"/>
            <a:ext cx="423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Trim : Remove leading, trailing and extra mid spaces </a:t>
            </a:r>
          </a:p>
        </p:txBody>
      </p:sp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CB9BA3-8840-406D-9B0B-B60135B5C113}"/>
              </a:ext>
            </a:extLst>
          </p:cNvPr>
          <p:cNvCxnSpPr/>
          <p:nvPr/>
        </p:nvCxnSpPr>
        <p:spPr>
          <a:xfrm flipV="1">
            <a:off x="2401677" y="2710149"/>
            <a:ext cx="1178805" cy="40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786C25-99AA-432B-9005-C371DD229EC5}"/>
              </a:ext>
            </a:extLst>
          </p:cNvPr>
          <p:cNvSpPr txBox="1"/>
          <p:nvPr/>
        </p:nvSpPr>
        <p:spPr>
          <a:xfrm>
            <a:off x="3690651" y="25779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the S in cell</a:t>
            </a:r>
          </a:p>
        </p:txBody>
      </p:sp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09" y="2141537"/>
            <a:ext cx="7914999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1B87A1-3596-4C89-A7F8-B282388EAB32}"/>
              </a:ext>
            </a:extLst>
          </p:cNvPr>
          <p:cNvCxnSpPr/>
          <p:nvPr/>
        </p:nvCxnSpPr>
        <p:spPr>
          <a:xfrm flipV="1">
            <a:off x="2423711" y="1905918"/>
            <a:ext cx="308472" cy="45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0707F-382B-4CD2-BA6D-44459B5A0B9D}"/>
              </a:ext>
            </a:extLst>
          </p:cNvPr>
          <p:cNvSpPr txBox="1"/>
          <p:nvPr/>
        </p:nvSpPr>
        <p:spPr>
          <a:xfrm>
            <a:off x="2732183" y="1229023"/>
            <a:ext cx="588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convert to value first before we can do arithmetic operations (add, </a:t>
            </a:r>
            <a:r>
              <a:rPr lang="en-US" dirty="0" err="1"/>
              <a:t>sub,etc</a:t>
            </a:r>
            <a:r>
              <a:rPr lang="en-US" dirty="0"/>
              <a:t>). Otherwise, if the value are text, we can’t do the operations</a:t>
            </a:r>
          </a:p>
        </p:txBody>
      </p:sp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4" y="2715943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1989534"/>
            <a:ext cx="564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6000" y="122902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</a:t>
            </a:r>
            <a:r>
              <a:rPr lang="en-US" b="1" dirty="0">
                <a:solidFill>
                  <a:srgbClr val="FF0000"/>
                </a:solidFill>
              </a:rPr>
              <a:t>working days</a:t>
            </a:r>
            <a:r>
              <a:rPr lang="en-US" b="1" dirty="0"/>
              <a:t> </a:t>
            </a:r>
            <a:r>
              <a:rPr lang="en-US" dirty="0"/>
              <a:t>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>
            <a:cxnSpLocks/>
          </p:cNvCxnSpPr>
          <p:nvPr/>
        </p:nvCxnSpPr>
        <p:spPr>
          <a:xfrm flipV="1">
            <a:off x="4913523" y="1872867"/>
            <a:ext cx="1179414" cy="78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092937" y="1276867"/>
            <a:ext cx="434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it’s “0”,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dirty="0"/>
              <a:t> month. If it’s “1”,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next</a:t>
            </a:r>
            <a:r>
              <a:rPr lang="en-US" dirty="0"/>
              <a:t>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708E-E6BE-4297-986B-BBEC24D4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64" y="131762"/>
            <a:ext cx="10651836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Name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EA248-5DE6-41B3-8AAA-29ED267B5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86" y="1081520"/>
            <a:ext cx="6505575" cy="26193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AB578-6679-4D4B-9E5D-1BB6D3F5709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881352" y="969518"/>
            <a:ext cx="1332903" cy="23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C1C64C-735B-4637-8ED3-3FC572624046}"/>
              </a:ext>
            </a:extLst>
          </p:cNvPr>
          <p:cNvSpPr txBox="1"/>
          <p:nvPr/>
        </p:nvSpPr>
        <p:spPr>
          <a:xfrm>
            <a:off x="3214255" y="784852"/>
            <a:ext cx="30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it for later usage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9521D-DE87-405F-BE5F-28EDF08E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4137274"/>
            <a:ext cx="6362700" cy="2514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8219A-9E49-4F94-9A66-7CBA0DD58B5D}"/>
              </a:ext>
            </a:extLst>
          </p:cNvPr>
          <p:cNvCxnSpPr/>
          <p:nvPr/>
        </p:nvCxnSpPr>
        <p:spPr>
          <a:xfrm flipV="1">
            <a:off x="5750805" y="4384713"/>
            <a:ext cx="2225407" cy="13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A1AA25-41F9-4873-AF67-AD31B0683478}"/>
              </a:ext>
            </a:extLst>
          </p:cNvPr>
          <p:cNvSpPr txBox="1"/>
          <p:nvPr/>
        </p:nvSpPr>
        <p:spPr>
          <a:xfrm>
            <a:off x="8097398" y="4101378"/>
            <a:ext cx="367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default, it becomes absolute value (no need to put dollar sign )</a:t>
            </a:r>
          </a:p>
        </p:txBody>
      </p:sp>
    </p:spTree>
    <p:extLst>
      <p:ext uri="{BB962C8B-B14F-4D97-AF65-F5344CB8AC3E}">
        <p14:creationId xmlns:p14="http://schemas.microsoft.com/office/powerpoint/2010/main" val="312467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90F8-DE34-4767-8E42-B5927528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42779"/>
            <a:ext cx="10515600" cy="538258"/>
          </a:xfrm>
        </p:spPr>
        <p:txBody>
          <a:bodyPr>
            <a:normAutofit fontScale="90000"/>
          </a:bodyPr>
          <a:lstStyle/>
          <a:p>
            <a:r>
              <a:rPr lang="en-US" dirty="0"/>
              <a:t>Ways of define name range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696C8E-7373-4EC5-A5F5-D9D012F52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" y="747139"/>
            <a:ext cx="7205949" cy="3379649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F917DB-C994-498B-AE20-FC791D05DD7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188945" y="1652530"/>
            <a:ext cx="3393195" cy="11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7AAAF2-276C-44C6-BDA9-B9B390E23D90}"/>
              </a:ext>
            </a:extLst>
          </p:cNvPr>
          <p:cNvSpPr txBox="1"/>
          <p:nvPr/>
        </p:nvSpPr>
        <p:spPr>
          <a:xfrm>
            <a:off x="8582140" y="1467864"/>
            <a:ext cx="19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all data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9E6DC0-FBDF-4CD0-A690-0E23858188BD}"/>
              </a:ext>
            </a:extLst>
          </p:cNvPr>
          <p:cNvCxnSpPr>
            <a:cxnSpLocks/>
          </p:cNvCxnSpPr>
          <p:nvPr/>
        </p:nvCxnSpPr>
        <p:spPr>
          <a:xfrm>
            <a:off x="6422834" y="1281614"/>
            <a:ext cx="2302525" cy="132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B70D89-8467-4D0F-9EAF-A81C4473709F}"/>
              </a:ext>
            </a:extLst>
          </p:cNvPr>
          <p:cNvSpPr txBox="1"/>
          <p:nvPr/>
        </p:nvSpPr>
        <p:spPr>
          <a:xfrm>
            <a:off x="8725357" y="2287832"/>
            <a:ext cx="259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‘create from selection’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5D078-814B-420E-BA00-88B2825AF761}"/>
              </a:ext>
            </a:extLst>
          </p:cNvPr>
          <p:cNvCxnSpPr>
            <a:cxnSpLocks/>
          </p:cNvCxnSpPr>
          <p:nvPr/>
        </p:nvCxnSpPr>
        <p:spPr>
          <a:xfrm>
            <a:off x="7810959" y="2934163"/>
            <a:ext cx="946992" cy="47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AEC5C8-499C-4844-AEB3-DBE8369D3ED2}"/>
              </a:ext>
            </a:extLst>
          </p:cNvPr>
          <p:cNvSpPr txBox="1"/>
          <p:nvPr/>
        </p:nvSpPr>
        <p:spPr>
          <a:xfrm>
            <a:off x="8717583" y="3259325"/>
            <a:ext cx="259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tick “Top row”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0CB0-2468-49B1-8B20-AFB7A5EF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2467"/>
            <a:ext cx="1778307" cy="244691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66290F-28CB-4600-93C3-947E5A9015B5}"/>
              </a:ext>
            </a:extLst>
          </p:cNvPr>
          <p:cNvCxnSpPr/>
          <p:nvPr/>
        </p:nvCxnSpPr>
        <p:spPr>
          <a:xfrm flipV="1">
            <a:off x="6499952" y="5032179"/>
            <a:ext cx="2566930" cy="68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4C5790-4F9F-4556-BB26-AEB9B1D1AA96}"/>
              </a:ext>
            </a:extLst>
          </p:cNvPr>
          <p:cNvSpPr txBox="1"/>
          <p:nvPr/>
        </p:nvSpPr>
        <p:spPr>
          <a:xfrm>
            <a:off x="9055865" y="4913615"/>
            <a:ext cx="1460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ranges will be all added and </a:t>
            </a:r>
            <a:r>
              <a:rPr lang="en-US" dirty="0" err="1"/>
              <a:t>aviable</a:t>
            </a:r>
            <a:r>
              <a:rPr lang="en-US" dirty="0"/>
              <a:t> to use </a:t>
            </a:r>
          </a:p>
        </p:txBody>
      </p:sp>
    </p:spTree>
    <p:extLst>
      <p:ext uri="{BB962C8B-B14F-4D97-AF65-F5344CB8AC3E}">
        <p14:creationId xmlns:p14="http://schemas.microsoft.com/office/powerpoint/2010/main" val="314742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>
            <a:cxnSpLocks/>
          </p:cNvCxnSpPr>
          <p:nvPr/>
        </p:nvCxnSpPr>
        <p:spPr>
          <a:xfrm flipV="1">
            <a:off x="6422834" y="1817783"/>
            <a:ext cx="1178805" cy="7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7678756" y="1495207"/>
            <a:ext cx="423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name range which has name  “Location”(search the location column)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685A75-FD8B-4D68-9BD3-A8F4E7B7F8C6}"/>
              </a:ext>
            </a:extLst>
          </p:cNvPr>
          <p:cNvCxnSpPr>
            <a:cxnSpLocks/>
          </p:cNvCxnSpPr>
          <p:nvPr/>
        </p:nvCxnSpPr>
        <p:spPr>
          <a:xfrm>
            <a:off x="7012236" y="2677099"/>
            <a:ext cx="1228381" cy="7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A40C87-7391-419D-98AD-0A58C79017ED}"/>
              </a:ext>
            </a:extLst>
          </p:cNvPr>
          <p:cNvSpPr txBox="1"/>
          <p:nvPr/>
        </p:nvSpPr>
        <p:spPr>
          <a:xfrm>
            <a:off x="8240617" y="2530992"/>
            <a:ext cx="4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for the word “Sydney” 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17920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Validation (Drop down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760164"/>
            <a:ext cx="10836007" cy="4925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make the drop down list dynamic (when update the locations column, the new name will appear in the drop down list ), we need to edit the name range 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8D86A14-BC26-4C65-BC12-D1A9A0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08" y="1227581"/>
            <a:ext cx="3908691" cy="2836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B402A2-9ADE-482F-96DE-BEB6FDDEE4DB}"/>
              </a:ext>
            </a:extLst>
          </p:cNvPr>
          <p:cNvCxnSpPr>
            <a:cxnSpLocks/>
          </p:cNvCxnSpPr>
          <p:nvPr/>
        </p:nvCxnSpPr>
        <p:spPr>
          <a:xfrm flipV="1">
            <a:off x="5761822" y="2489813"/>
            <a:ext cx="3194891" cy="13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9FF2E4-E889-49F3-932C-F549CAB16BC7}"/>
              </a:ext>
            </a:extLst>
          </p:cNvPr>
          <p:cNvSpPr txBox="1"/>
          <p:nvPr/>
        </p:nvSpPr>
        <p:spPr>
          <a:xfrm>
            <a:off x="9031796" y="2305146"/>
            <a:ext cx="264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“List”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50D28F-E449-47A1-B188-46B59709DF4F}"/>
              </a:ext>
            </a:extLst>
          </p:cNvPr>
          <p:cNvCxnSpPr>
            <a:cxnSpLocks/>
          </p:cNvCxnSpPr>
          <p:nvPr/>
        </p:nvCxnSpPr>
        <p:spPr>
          <a:xfrm>
            <a:off x="5761822" y="2974554"/>
            <a:ext cx="1961002" cy="9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BE1E1A-0944-4E13-B897-4115F6693554}"/>
              </a:ext>
            </a:extLst>
          </p:cNvPr>
          <p:cNvSpPr txBox="1"/>
          <p:nvPr/>
        </p:nvSpPr>
        <p:spPr>
          <a:xfrm>
            <a:off x="8134807" y="2856184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“Formulas” -&gt; “Use in Formula” . Select “Locations”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364C23-FB5D-4F7B-B3BF-6F19F03C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39" y="5035639"/>
            <a:ext cx="5908709" cy="1663550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B8A4C9E5-9F6A-40B9-BFAD-AAD2BEA8B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21" y="5087785"/>
            <a:ext cx="2313543" cy="1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based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>
            <a:cxnSpLocks/>
          </p:cNvCxnSpPr>
          <p:nvPr/>
        </p:nvCxnSpPr>
        <p:spPr>
          <a:xfrm flipV="1">
            <a:off x="6665205" y="4560425"/>
            <a:ext cx="1390775" cy="51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criteria “location” &amp; “invoice date”. 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61" y="365125"/>
            <a:ext cx="10725839" cy="97893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302E1-6BAB-4C7E-9797-F79BC404B997}"/>
              </a:ext>
            </a:extLst>
          </p:cNvPr>
          <p:cNvSpPr txBox="1"/>
          <p:nvPr/>
        </p:nvSpPr>
        <p:spPr>
          <a:xfrm>
            <a:off x="7458417" y="5657671"/>
            <a:ext cx="316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>
                <a:solidFill>
                  <a:srgbClr val="FF0000"/>
                </a:solidFill>
              </a:rPr>
              <a:t>without choosing </a:t>
            </a:r>
            <a:r>
              <a:rPr lang="en-US" dirty="0"/>
              <a:t>the heading (notice the value must arrange from </a:t>
            </a:r>
            <a:r>
              <a:rPr lang="en-US" b="1" dirty="0">
                <a:solidFill>
                  <a:srgbClr val="FF0000"/>
                </a:solidFill>
              </a:rPr>
              <a:t>smallest to largest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260C8-B7A7-4BA6-BD55-7F727D6F9A83}"/>
              </a:ext>
            </a:extLst>
          </p:cNvPr>
          <p:cNvSpPr txBox="1"/>
          <p:nvPr/>
        </p:nvSpPr>
        <p:spPr>
          <a:xfrm>
            <a:off x="7458418" y="2234588"/>
            <a:ext cx="31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“2” means 2nd column of </a:t>
            </a:r>
            <a:r>
              <a:rPr lang="en-US" dirty="0" err="1"/>
              <a:t>of</a:t>
            </a:r>
            <a:r>
              <a:rPr lang="en-US" dirty="0"/>
              <a:t> new Penalties table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71B98A3-9C34-4F67-83F8-31ED7A2C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2" y="1990878"/>
            <a:ext cx="6160710" cy="3832046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6F0-9B0A-474D-AAB0-1B322C5FB26E}"/>
              </a:ext>
            </a:extLst>
          </p:cNvPr>
          <p:cNvCxnSpPr>
            <a:cxnSpLocks/>
          </p:cNvCxnSpPr>
          <p:nvPr/>
        </p:nvCxnSpPr>
        <p:spPr>
          <a:xfrm>
            <a:off x="2820318" y="2115239"/>
            <a:ext cx="4638099" cy="28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E2DEC1-9668-44B9-B746-CDCD64BCACEC}"/>
              </a:ext>
            </a:extLst>
          </p:cNvPr>
          <p:cNvCxnSpPr>
            <a:cxnSpLocks/>
          </p:cNvCxnSpPr>
          <p:nvPr/>
        </p:nvCxnSpPr>
        <p:spPr>
          <a:xfrm flipV="1">
            <a:off x="2941504" y="1635998"/>
            <a:ext cx="3327094" cy="4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0B2224-7EC9-4EFB-AEAD-0B3E8C3A7036}"/>
              </a:ext>
            </a:extLst>
          </p:cNvPr>
          <p:cNvSpPr txBox="1"/>
          <p:nvPr/>
        </p:nvSpPr>
        <p:spPr>
          <a:xfrm>
            <a:off x="6731412" y="1296939"/>
            <a:ext cx="316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“1” means range match. E.g. As long as value falls in between 1 5 (</a:t>
            </a:r>
            <a:r>
              <a:rPr lang="en-US" dirty="0" err="1"/>
              <a:t>eg</a:t>
            </a:r>
            <a:r>
              <a:rPr lang="en-US" dirty="0"/>
              <a:t>, 4), the value will be 5.5</a:t>
            </a:r>
          </a:p>
        </p:txBody>
      </p:sp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899" cy="1504853"/>
          </a:xfrm>
        </p:spPr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(concatenate </a:t>
            </a:r>
            <a:r>
              <a:rPr lang="en-US" dirty="0" err="1"/>
              <a:t>djacent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93FF-C040-415C-8462-9DD81F69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0"/>
            <a:ext cx="10376971" cy="980501"/>
          </a:xfrm>
        </p:spPr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match 2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1165-D5A9-4E1D-915A-2EA58A08E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24" y="980501"/>
            <a:ext cx="10785676" cy="5196462"/>
          </a:xfrm>
        </p:spPr>
        <p:txBody>
          <a:bodyPr/>
          <a:lstStyle/>
          <a:p>
            <a:r>
              <a:rPr lang="en-US" dirty="0"/>
              <a:t>Both table 1 and table 2 have </a:t>
            </a:r>
            <a:r>
              <a:rPr lang="en-US" dirty="0" err="1"/>
              <a:t>cust</a:t>
            </a:r>
            <a:r>
              <a:rPr lang="en-US" dirty="0"/>
              <a:t> refer and amount columns</a:t>
            </a:r>
          </a:p>
          <a:p>
            <a:endParaRPr lang="en-US" dirty="0"/>
          </a:p>
          <a:p>
            <a:r>
              <a:rPr lang="en-US" dirty="0"/>
              <a:t>We want to match table 1 and table 2 (just to validate if the records of amount column on both tables are the same)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8CEA-A77A-4723-BF4D-BAFC764A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3429000"/>
            <a:ext cx="7863068" cy="3202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5AEB37-C8B5-4FB1-9CA3-010B57874015}"/>
              </a:ext>
            </a:extLst>
          </p:cNvPr>
          <p:cNvCxnSpPr>
            <a:cxnSpLocks/>
          </p:cNvCxnSpPr>
          <p:nvPr/>
        </p:nvCxnSpPr>
        <p:spPr>
          <a:xfrm>
            <a:off x="5684704" y="5624111"/>
            <a:ext cx="3841261" cy="80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E72CC9-2B82-4EA1-971C-82E660E42858}"/>
              </a:ext>
            </a:extLst>
          </p:cNvPr>
          <p:cNvSpPr txBox="1"/>
          <p:nvPr/>
        </p:nvSpPr>
        <p:spPr>
          <a:xfrm>
            <a:off x="9447546" y="6176963"/>
            <a:ext cx="221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with </a:t>
            </a:r>
            <a:r>
              <a:rPr lang="en-US" dirty="0" err="1"/>
              <a:t>table_mc</a:t>
            </a:r>
            <a:r>
              <a:rPr lang="en-US" dirty="0"/>
              <a:t> “</a:t>
            </a:r>
            <a:r>
              <a:rPr lang="en-US" dirty="0" err="1"/>
              <a:t>cust_ref</a:t>
            </a:r>
            <a:r>
              <a:rPr lang="en-US" dirty="0"/>
              <a:t>” column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74872-203D-4E30-8155-E171DB73FFA3}"/>
              </a:ext>
            </a:extLst>
          </p:cNvPr>
          <p:cNvCxnSpPr>
            <a:cxnSpLocks/>
          </p:cNvCxnSpPr>
          <p:nvPr/>
        </p:nvCxnSpPr>
        <p:spPr>
          <a:xfrm flipV="1">
            <a:off x="5938092" y="5029199"/>
            <a:ext cx="3509454" cy="50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BFCF-CCB7-4D22-B751-D7C7559D8B15}"/>
              </a:ext>
            </a:extLst>
          </p:cNvPr>
          <p:cNvSpPr txBox="1"/>
          <p:nvPr/>
        </p:nvSpPr>
        <p:spPr>
          <a:xfrm>
            <a:off x="9404559" y="4757442"/>
            <a:ext cx="221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column of </a:t>
            </a:r>
            <a:r>
              <a:rPr lang="en-US" dirty="0" err="1"/>
              <a:t>table_mc</a:t>
            </a:r>
            <a:r>
              <a:rPr lang="en-US" dirty="0"/>
              <a:t> which is “amount” column</a:t>
            </a:r>
          </a:p>
        </p:txBody>
      </p:sp>
    </p:spTree>
    <p:extLst>
      <p:ext uri="{BB962C8B-B14F-4D97-AF65-F5344CB8AC3E}">
        <p14:creationId xmlns:p14="http://schemas.microsoft.com/office/powerpoint/2010/main" val="143900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B089-E82C-45FF-B33F-357BDD3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30" y="242371"/>
            <a:ext cx="10171418" cy="980501"/>
          </a:xfrm>
        </p:spPr>
        <p:txBody>
          <a:bodyPr/>
          <a:lstStyle/>
          <a:p>
            <a:r>
              <a:rPr lang="en-US" dirty="0" err="1"/>
              <a:t>Xlook</a:t>
            </a:r>
            <a:r>
              <a:rPr lang="en-US" dirty="0"/>
              <a:t> up match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CFBB7-575D-4AF8-8BED-0BE85128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30" y="2519689"/>
            <a:ext cx="7560421" cy="324869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B32E19-9E2C-404E-929E-111A9E927B72}"/>
              </a:ext>
            </a:extLst>
          </p:cNvPr>
          <p:cNvCxnSpPr>
            <a:cxnSpLocks/>
          </p:cNvCxnSpPr>
          <p:nvPr/>
        </p:nvCxnSpPr>
        <p:spPr>
          <a:xfrm flipH="1" flipV="1">
            <a:off x="2776251" y="2308182"/>
            <a:ext cx="1112704" cy="216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D7363A-8C80-4248-ABD6-E497D8221EF5}"/>
              </a:ext>
            </a:extLst>
          </p:cNvPr>
          <p:cNvCxnSpPr>
            <a:cxnSpLocks/>
          </p:cNvCxnSpPr>
          <p:nvPr/>
        </p:nvCxnSpPr>
        <p:spPr>
          <a:xfrm flipV="1">
            <a:off x="4779896" y="2236424"/>
            <a:ext cx="287863" cy="227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CBFA83-7682-4809-B8C2-DAAFBF64C9E8}"/>
              </a:ext>
            </a:extLst>
          </p:cNvPr>
          <p:cNvSpPr txBox="1"/>
          <p:nvPr/>
        </p:nvSpPr>
        <p:spPr>
          <a:xfrm>
            <a:off x="991519" y="1661851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table “payment Ref” name range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4E6E3-C386-42BF-9E2C-9A79D88F0F74}"/>
              </a:ext>
            </a:extLst>
          </p:cNvPr>
          <p:cNvSpPr txBox="1"/>
          <p:nvPr/>
        </p:nvSpPr>
        <p:spPr>
          <a:xfrm>
            <a:off x="4721551" y="1824059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2A87E-A642-431B-8470-8B5D173D2DF8}"/>
              </a:ext>
            </a:extLst>
          </p:cNvPr>
          <p:cNvSpPr txBox="1"/>
          <p:nvPr/>
        </p:nvSpPr>
        <p:spPr>
          <a:xfrm>
            <a:off x="4339221" y="1661850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another table. “</a:t>
            </a:r>
            <a:r>
              <a:rPr lang="en-US" dirty="0" err="1"/>
              <a:t>Cust_Ref</a:t>
            </a:r>
            <a:r>
              <a:rPr lang="en-US" dirty="0"/>
              <a:t>” name range</a:t>
            </a:r>
          </a:p>
        </p:txBody>
      </p:sp>
    </p:spTree>
    <p:extLst>
      <p:ext uri="{BB962C8B-B14F-4D97-AF65-F5344CB8AC3E}">
        <p14:creationId xmlns:p14="http://schemas.microsoft.com/office/powerpoint/2010/main" val="68339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2AC7-15A8-4AD0-A57E-CC229F3B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74"/>
            <a:ext cx="10088301" cy="815493"/>
          </a:xfrm>
        </p:spPr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D47E-9057-4D4E-A4C6-D7C3CB72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Trend formatting: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A9F3-5495-4043-8C34-BA8D0E58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9" y="2213467"/>
            <a:ext cx="9724222" cy="41712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4CA884-E995-4E9F-8410-3CBB05A09361}"/>
              </a:ext>
            </a:extLst>
          </p:cNvPr>
          <p:cNvCxnSpPr/>
          <p:nvPr/>
        </p:nvCxnSpPr>
        <p:spPr>
          <a:xfrm flipV="1">
            <a:off x="5173884" y="1794076"/>
            <a:ext cx="1551007" cy="108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467386-EC7D-427E-BF25-93346086F6ED}"/>
              </a:ext>
            </a:extLst>
          </p:cNvPr>
          <p:cNvSpPr txBox="1"/>
          <p:nvPr/>
        </p:nvSpPr>
        <p:spPr>
          <a:xfrm>
            <a:off x="6775373" y="1586429"/>
            <a:ext cx="198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whole range</a:t>
            </a:r>
          </a:p>
        </p:txBody>
      </p:sp>
    </p:spTree>
    <p:extLst>
      <p:ext uri="{BB962C8B-B14F-4D97-AF65-F5344CB8AC3E}">
        <p14:creationId xmlns:p14="http://schemas.microsoft.com/office/powerpoint/2010/main" val="150468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AE62-E6BD-4655-9958-9FECDF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bar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2969-598D-4984-AD62-16ED39CCF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1189822"/>
            <a:ext cx="10758889" cy="4987141"/>
          </a:xfrm>
        </p:spPr>
        <p:txBody>
          <a:bodyPr/>
          <a:lstStyle/>
          <a:p>
            <a:r>
              <a:rPr lang="en-US" dirty="0"/>
              <a:t>Data bar at individual cell: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F23EA-0508-4C64-97C1-02696093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2" y="3067572"/>
            <a:ext cx="5739788" cy="2993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D24795-F03B-4FE5-8865-F8E60D370105}"/>
              </a:ext>
            </a:extLst>
          </p:cNvPr>
          <p:cNvCxnSpPr/>
          <p:nvPr/>
        </p:nvCxnSpPr>
        <p:spPr>
          <a:xfrm flipV="1">
            <a:off x="2335576" y="2820318"/>
            <a:ext cx="407624" cy="179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9347B0-62FD-4D31-8EC3-1F9B617DDB82}"/>
              </a:ext>
            </a:extLst>
          </p:cNvPr>
          <p:cNvSpPr txBox="1"/>
          <p:nvPr/>
        </p:nvSpPr>
        <p:spPr>
          <a:xfrm>
            <a:off x="2060154" y="2390660"/>
            <a:ext cx="20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data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1B652-0827-47CE-AE08-3FC8F0E7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67" y="2879161"/>
            <a:ext cx="4543425" cy="22383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FE0FAD-2DC3-4359-A76C-5BB50EC04E4F}"/>
              </a:ext>
            </a:extLst>
          </p:cNvPr>
          <p:cNvCxnSpPr/>
          <p:nvPr/>
        </p:nvCxnSpPr>
        <p:spPr>
          <a:xfrm flipV="1">
            <a:off x="8295701" y="2390660"/>
            <a:ext cx="0" cy="48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78A6E-5CEA-47CB-B0B5-75324A4AFBBA}"/>
              </a:ext>
            </a:extLst>
          </p:cNvPr>
          <p:cNvSpPr txBox="1"/>
          <p:nvPr/>
        </p:nvSpPr>
        <p:spPr>
          <a:xfrm>
            <a:off x="7579605" y="1751682"/>
            <a:ext cx="228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bar at each cell</a:t>
            </a:r>
          </a:p>
        </p:txBody>
      </p:sp>
    </p:spTree>
    <p:extLst>
      <p:ext uri="{BB962C8B-B14F-4D97-AF65-F5344CB8AC3E}">
        <p14:creationId xmlns:p14="http://schemas.microsoft.com/office/powerpoint/2010/main" val="293643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686-0B4B-47B9-ABA4-A410BC67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6"/>
            <a:ext cx="10626687" cy="868764"/>
          </a:xfrm>
        </p:spPr>
        <p:txBody>
          <a:bodyPr/>
          <a:lstStyle/>
          <a:p>
            <a:r>
              <a:rPr lang="en-US" dirty="0"/>
              <a:t>Highlight top/bottom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66175-82AF-46D3-8FDF-77E6D5AF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10515600" cy="4351338"/>
          </a:xfrm>
        </p:spPr>
        <p:txBody>
          <a:bodyPr/>
          <a:lstStyle/>
          <a:p>
            <a:r>
              <a:rPr lang="en-US" dirty="0"/>
              <a:t>Select &amp; Highlight the top/bottom 10 (or any number) from a group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1F8C-7722-41C5-85C1-3E147107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68" y="2132218"/>
            <a:ext cx="5586200" cy="43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2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77E-6EFF-47BD-8EAB-C675B8C5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629"/>
          </a:xfrm>
        </p:spPr>
        <p:txBody>
          <a:bodyPr/>
          <a:lstStyle/>
          <a:p>
            <a:r>
              <a:rPr lang="en-US" dirty="0"/>
              <a:t>Highlight in the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93C6-123E-4712-9B68-7651A390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9" y="1355075"/>
            <a:ext cx="10681771" cy="4821888"/>
          </a:xfrm>
        </p:spPr>
        <p:txBody>
          <a:bodyPr/>
          <a:lstStyle/>
          <a:p>
            <a:r>
              <a:rPr lang="en-US" dirty="0"/>
              <a:t>Select drop down option and highlight it in the picture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CE74B-7201-4E97-A01E-DADA5A73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6" y="2095017"/>
            <a:ext cx="4197000" cy="35994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FAB91-A1F8-47C9-88F1-211365DA23A8}"/>
              </a:ext>
            </a:extLst>
          </p:cNvPr>
          <p:cNvCxnSpPr/>
          <p:nvPr/>
        </p:nvCxnSpPr>
        <p:spPr>
          <a:xfrm flipH="1">
            <a:off x="3449256" y="5370653"/>
            <a:ext cx="486136" cy="80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C42B8-1EC4-4470-BEBC-739F72663FF0}"/>
              </a:ext>
            </a:extLst>
          </p:cNvPr>
          <p:cNvSpPr txBox="1"/>
          <p:nvPr/>
        </p:nvSpPr>
        <p:spPr>
          <a:xfrm>
            <a:off x="2572426" y="6220117"/>
            <a:ext cx="270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cell where the circle located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EAB8B-9536-4030-A7B8-7F3BBB93D473}"/>
              </a:ext>
            </a:extLst>
          </p:cNvPr>
          <p:cNvCxnSpPr>
            <a:stCxn id="5" idx="3"/>
          </p:cNvCxnSpPr>
          <p:nvPr/>
        </p:nvCxnSpPr>
        <p:spPr>
          <a:xfrm>
            <a:off x="4670926" y="3894760"/>
            <a:ext cx="518019" cy="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1DEAEA-F63C-46E5-8A5E-651139FAB083}"/>
              </a:ext>
            </a:extLst>
          </p:cNvPr>
          <p:cNvSpPr txBox="1"/>
          <p:nvPr/>
        </p:nvSpPr>
        <p:spPr>
          <a:xfrm>
            <a:off x="4670926" y="3248428"/>
            <a:ext cx="268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“Conditional Formatting” -&gt; “New Rule”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B086-658F-431B-A984-D6399189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53" y="2638913"/>
            <a:ext cx="4626334" cy="26817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6B5CAD-C7F9-424D-B1FB-FB887E48BE98}"/>
              </a:ext>
            </a:extLst>
          </p:cNvPr>
          <p:cNvCxnSpPr/>
          <p:nvPr/>
        </p:nvCxnSpPr>
        <p:spPr>
          <a:xfrm>
            <a:off x="7138930" y="3894759"/>
            <a:ext cx="220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0CEB72-C9CB-4696-B577-FEEBAD99954A}"/>
              </a:ext>
            </a:extLst>
          </p:cNvPr>
          <p:cNvCxnSpPr/>
          <p:nvPr/>
        </p:nvCxnSpPr>
        <p:spPr>
          <a:xfrm flipH="1">
            <a:off x="8615190" y="5078776"/>
            <a:ext cx="231355" cy="109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DE635-340A-46BE-AF05-B86B71BBA9C1}"/>
              </a:ext>
            </a:extLst>
          </p:cNvPr>
          <p:cNvSpPr txBox="1"/>
          <p:nvPr/>
        </p:nvSpPr>
        <p:spPr>
          <a:xfrm>
            <a:off x="7851367" y="6109285"/>
            <a:ext cx="353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forget to select the fill in color </a:t>
            </a:r>
          </a:p>
        </p:txBody>
      </p:sp>
    </p:spTree>
    <p:extLst>
      <p:ext uri="{BB962C8B-B14F-4D97-AF65-F5344CB8AC3E}">
        <p14:creationId xmlns:p14="http://schemas.microsoft.com/office/powerpoint/2010/main" val="83266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C77C-FF56-4144-A405-9F57AD83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0"/>
            <a:ext cx="10515600" cy="1325563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B3B4B-44A3-4B53-ACC6-D012943C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17" y="2936282"/>
            <a:ext cx="3162300" cy="28384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8E17C5-69F0-4B68-8553-AF09758BD50F}"/>
              </a:ext>
            </a:extLst>
          </p:cNvPr>
          <p:cNvCxnSpPr/>
          <p:nvPr/>
        </p:nvCxnSpPr>
        <p:spPr>
          <a:xfrm flipV="1">
            <a:off x="1446835" y="2199190"/>
            <a:ext cx="162046" cy="16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D9B0E-4506-404E-AFCD-E801A2D7613F}"/>
              </a:ext>
            </a:extLst>
          </p:cNvPr>
          <p:cNvSpPr txBox="1"/>
          <p:nvPr/>
        </p:nvSpPr>
        <p:spPr>
          <a:xfrm>
            <a:off x="616945" y="1652530"/>
            <a:ext cx="209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 click </a:t>
            </a:r>
            <a:r>
              <a:rPr lang="en-US" dirty="0"/>
              <a:t>“Format Painter”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9E0B4-0EC9-4FBA-80A7-6D10ED11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16" y="2721166"/>
            <a:ext cx="5309470" cy="39788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33BDF-9DAB-4FF8-8D3F-6637DB797355}"/>
              </a:ext>
            </a:extLst>
          </p:cNvPr>
          <p:cNvCxnSpPr>
            <a:stCxn id="5" idx="3"/>
          </p:cNvCxnSpPr>
          <p:nvPr/>
        </p:nvCxnSpPr>
        <p:spPr>
          <a:xfrm>
            <a:off x="3587717" y="4355507"/>
            <a:ext cx="2508283" cy="4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8C67C-F384-4A0D-A7CC-CC2DF26007B1}"/>
              </a:ext>
            </a:extLst>
          </p:cNvPr>
          <p:cNvCxnSpPr>
            <a:cxnSpLocks/>
          </p:cNvCxnSpPr>
          <p:nvPr/>
        </p:nvCxnSpPr>
        <p:spPr>
          <a:xfrm flipV="1">
            <a:off x="8460954" y="2298862"/>
            <a:ext cx="0" cy="210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21A9F0-D74F-4232-98FC-30DC212005D6}"/>
              </a:ext>
            </a:extLst>
          </p:cNvPr>
          <p:cNvSpPr txBox="1"/>
          <p:nvPr/>
        </p:nvSpPr>
        <p:spPr>
          <a:xfrm>
            <a:off x="7755875" y="1961002"/>
            <a:ext cx="18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one by one</a:t>
            </a:r>
          </a:p>
        </p:txBody>
      </p:sp>
    </p:spTree>
    <p:extLst>
      <p:ext uri="{BB962C8B-B14F-4D97-AF65-F5344CB8AC3E}">
        <p14:creationId xmlns:p14="http://schemas.microsoft.com/office/powerpoint/2010/main" val="1479851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1FE8-84E3-4046-A9DF-70ECCF22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Sparkline (tiny chart in worksheet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0168-FABA-40DB-B2EB-848774FE0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Insert-&gt; Column, select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96775-11AC-4E54-BE03-693E76FC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7" y="2710381"/>
            <a:ext cx="6071936" cy="237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1F532-D58D-48C4-BC0C-8BDFC9F0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871" y="3235309"/>
            <a:ext cx="4485129" cy="12871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6F6D8-A11F-4434-A3DE-D58761CC5EED}"/>
              </a:ext>
            </a:extLst>
          </p:cNvPr>
          <p:cNvCxnSpPr/>
          <p:nvPr/>
        </p:nvCxnSpPr>
        <p:spPr>
          <a:xfrm>
            <a:off x="6803373" y="3750197"/>
            <a:ext cx="903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3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2370-0E24-45BC-9555-99252B57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18" y="53431"/>
            <a:ext cx="10587182" cy="567748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A77A-AA31-46E2-B153-ADC88306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78213"/>
            <a:ext cx="10744200" cy="5124018"/>
          </a:xfrm>
        </p:spPr>
        <p:txBody>
          <a:bodyPr/>
          <a:lstStyle/>
          <a:p>
            <a:r>
              <a:rPr lang="en-US" dirty="0"/>
              <a:t>How to change chart axis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4875C-518B-4E75-A722-4304A38C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7" y="1254512"/>
            <a:ext cx="7928364" cy="24878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B9B89-7FDB-46D3-AE29-875B87FD10AC}"/>
              </a:ext>
            </a:extLst>
          </p:cNvPr>
          <p:cNvCxnSpPr>
            <a:cxnSpLocks/>
          </p:cNvCxnSpPr>
          <p:nvPr/>
        </p:nvCxnSpPr>
        <p:spPr>
          <a:xfrm flipV="1">
            <a:off x="8395855" y="3257923"/>
            <a:ext cx="903790" cy="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C3E7E3-B824-4D54-BF04-1D2D78DD615D}"/>
              </a:ext>
            </a:extLst>
          </p:cNvPr>
          <p:cNvSpPr txBox="1"/>
          <p:nvPr/>
        </p:nvSpPr>
        <p:spPr>
          <a:xfrm>
            <a:off x="9275500" y="2917057"/>
            <a:ext cx="26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have the x axis as year instead of just 1..9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E5277-2C45-45C9-B210-DF29E00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9451"/>
            <a:ext cx="4913745" cy="2567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6D5B68-83A9-48C6-8901-F4EB9F133B29}"/>
              </a:ext>
            </a:extLst>
          </p:cNvPr>
          <p:cNvSpPr txBox="1"/>
          <p:nvPr/>
        </p:nvSpPr>
        <p:spPr>
          <a:xfrm>
            <a:off x="6687127" y="4987636"/>
            <a:ext cx="261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Chart design-&gt; select data-&gt; edit and select year range </a:t>
            </a:r>
          </a:p>
        </p:txBody>
      </p:sp>
    </p:spTree>
    <p:extLst>
      <p:ext uri="{BB962C8B-B14F-4D97-AF65-F5344CB8AC3E}">
        <p14:creationId xmlns:p14="http://schemas.microsoft.com/office/powerpoint/2010/main" val="364187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270E-4DBE-4C96-B0B7-0ACF9E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65126"/>
            <a:ext cx="10596418" cy="4846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(add line chart to column 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7F1C-6A59-4DA1-9C34-FF8EFFB9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89" y="1320147"/>
            <a:ext cx="3071065" cy="284934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04ED7D-78FD-4B66-B005-00E5A9D78E26}"/>
              </a:ext>
            </a:extLst>
          </p:cNvPr>
          <p:cNvCxnSpPr/>
          <p:nvPr/>
        </p:nvCxnSpPr>
        <p:spPr>
          <a:xfrm>
            <a:off x="3499945" y="1765738"/>
            <a:ext cx="2186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05A4A0-3E72-4BE4-8B81-E4D7EC4E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31" y="1523337"/>
            <a:ext cx="3899459" cy="2382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D93C7-79A1-4DB8-9FD1-267480F138BA}"/>
              </a:ext>
            </a:extLst>
          </p:cNvPr>
          <p:cNvCxnSpPr>
            <a:stCxn id="9" idx="2"/>
          </p:cNvCxnSpPr>
          <p:nvPr/>
        </p:nvCxnSpPr>
        <p:spPr>
          <a:xfrm>
            <a:off x="7975561" y="3906122"/>
            <a:ext cx="13894" cy="50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1EE02-EEBF-4DD5-B771-C70F2549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08" y="4414982"/>
            <a:ext cx="3397847" cy="2235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EFEEC-03DF-43C7-ADC9-F4EA83F6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73" y="4414982"/>
            <a:ext cx="3966873" cy="238426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253EC-4F56-4E80-B495-BF8C09456142}"/>
              </a:ext>
            </a:extLst>
          </p:cNvPr>
          <p:cNvCxnSpPr/>
          <p:nvPr/>
        </p:nvCxnSpPr>
        <p:spPr>
          <a:xfrm flipH="1">
            <a:off x="4591608" y="5661891"/>
            <a:ext cx="1504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285"/>
            <a:ext cx="10515600" cy="2923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E4C870-CF63-4443-A99A-56F5039A1965}"/>
              </a:ext>
            </a:extLst>
          </p:cNvPr>
          <p:cNvCxnSpPr/>
          <p:nvPr/>
        </p:nvCxnSpPr>
        <p:spPr>
          <a:xfrm flipH="1">
            <a:off x="9705860" y="3712684"/>
            <a:ext cx="561860" cy="180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E14E3-B2CD-40D0-A301-2B4C6AC5548C}"/>
              </a:ext>
            </a:extLst>
          </p:cNvPr>
          <p:cNvSpPr txBox="1"/>
          <p:nvPr/>
        </p:nvSpPr>
        <p:spPr>
          <a:xfrm>
            <a:off x="8119431" y="5519451"/>
            <a:ext cx="407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“True” means ignore the cell if it empty. The results will be 1641-7654320-72</a:t>
            </a:r>
          </a:p>
        </p:txBody>
      </p:sp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3A8B-E1BE-4753-9F34-4EF0D957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8" y="365126"/>
            <a:ext cx="10747872" cy="714528"/>
          </a:xfrm>
        </p:spPr>
        <p:txBody>
          <a:bodyPr/>
          <a:lstStyle/>
          <a:p>
            <a:r>
              <a:rPr lang="en-US" dirty="0"/>
              <a:t>Pie charts and 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E7FAF-F327-4FCB-A345-70845EE8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92" y="1751682"/>
            <a:ext cx="3021969" cy="241263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15EA1-834E-4D15-B4A3-5B98882C0BC1}"/>
              </a:ext>
            </a:extLst>
          </p:cNvPr>
          <p:cNvCxnSpPr>
            <a:cxnSpLocks/>
          </p:cNvCxnSpPr>
          <p:nvPr/>
        </p:nvCxnSpPr>
        <p:spPr>
          <a:xfrm flipV="1">
            <a:off x="1255923" y="2227263"/>
            <a:ext cx="410929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61C7BB-FAF5-490B-9568-6B2ADD0D5235}"/>
              </a:ext>
            </a:extLst>
          </p:cNvPr>
          <p:cNvSpPr txBox="1"/>
          <p:nvPr/>
        </p:nvSpPr>
        <p:spPr>
          <a:xfrm>
            <a:off x="5438662" y="2042597"/>
            <a:ext cx="26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change design layout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1A319B-3723-4D6A-9BFF-4E15B404F8D4}"/>
              </a:ext>
            </a:extLst>
          </p:cNvPr>
          <p:cNvCxnSpPr/>
          <p:nvPr/>
        </p:nvCxnSpPr>
        <p:spPr>
          <a:xfrm>
            <a:off x="7998246" y="2411929"/>
            <a:ext cx="77118" cy="128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0A898-EB2E-4008-B446-FC358DD5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67" y="3997324"/>
            <a:ext cx="31908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6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D32-71C3-4427-B9F9-FFD9BB7F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4"/>
            <a:ext cx="10515600" cy="879781"/>
          </a:xfrm>
        </p:spPr>
        <p:txBody>
          <a:bodyPr/>
          <a:lstStyle/>
          <a:p>
            <a:r>
              <a:rPr lang="en-US" dirty="0"/>
              <a:t>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40681-7179-45FA-9AE2-6F5F217A6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81" y="1141431"/>
            <a:ext cx="4687453" cy="3106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37BD7-FDE1-4AAB-B752-D078934A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87" y="1141431"/>
            <a:ext cx="3556934" cy="28381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B39AF-0C3B-4308-9ED7-3FC1A6697B6F}"/>
              </a:ext>
            </a:extLst>
          </p:cNvPr>
          <p:cNvCxnSpPr>
            <a:stCxn id="5" idx="3"/>
          </p:cNvCxnSpPr>
          <p:nvPr/>
        </p:nvCxnSpPr>
        <p:spPr>
          <a:xfrm flipV="1">
            <a:off x="5305734" y="2604304"/>
            <a:ext cx="1777972" cy="9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E5A6D-526B-4493-A34C-D12295F0100D}"/>
              </a:ext>
            </a:extLst>
          </p:cNvPr>
          <p:cNvCxnSpPr/>
          <p:nvPr/>
        </p:nvCxnSpPr>
        <p:spPr>
          <a:xfrm>
            <a:off x="9430439" y="4247909"/>
            <a:ext cx="0" cy="74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F681B-A02D-458C-9B3F-FB085A58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3" y="5048126"/>
            <a:ext cx="5108293" cy="140174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A9EC9-C9F4-46A7-8544-957BB96AE7F1}"/>
              </a:ext>
            </a:extLst>
          </p:cNvPr>
          <p:cNvCxnSpPr/>
          <p:nvPr/>
        </p:nvCxnSpPr>
        <p:spPr>
          <a:xfrm flipV="1">
            <a:off x="10917716" y="4770304"/>
            <a:ext cx="176270" cy="4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55A26F-5178-4060-B27F-01B402B3B7AE}"/>
              </a:ext>
            </a:extLst>
          </p:cNvPr>
          <p:cNvSpPr txBox="1"/>
          <p:nvPr/>
        </p:nvSpPr>
        <p:spPr>
          <a:xfrm>
            <a:off x="10686360" y="4269519"/>
            <a:ext cx="150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column which want to include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2782F-AE50-43B6-8D4F-DD10C03C3645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629619" y="5716569"/>
            <a:ext cx="760024" cy="3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349C0C2-63A0-45E4-8145-5EC2F452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21" y="4739117"/>
            <a:ext cx="2424528" cy="20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527C-9568-4663-9EEA-23CAD942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5"/>
            <a:ext cx="10637704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charts and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74177-7F30-4A34-B4AF-0E91F1DF5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48" y="1805868"/>
            <a:ext cx="6270786" cy="4320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E04924-AD4C-47FE-A87C-A42A03480FA5}"/>
              </a:ext>
            </a:extLst>
          </p:cNvPr>
          <p:cNvCxnSpPr/>
          <p:nvPr/>
        </p:nvCxnSpPr>
        <p:spPr>
          <a:xfrm flipH="1">
            <a:off x="1250066" y="3808071"/>
            <a:ext cx="2372810" cy="52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47071F-FE8B-467F-AA0C-E5AD0D3F6E2B}"/>
              </a:ext>
            </a:extLst>
          </p:cNvPr>
          <p:cNvSpPr txBox="1"/>
          <p:nvPr/>
        </p:nvSpPr>
        <p:spPr>
          <a:xfrm>
            <a:off x="275422" y="4120308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character smaller </a:t>
            </a:r>
          </a:p>
        </p:txBody>
      </p:sp>
    </p:spTree>
    <p:extLst>
      <p:ext uri="{BB962C8B-B14F-4D97-AF65-F5344CB8AC3E}">
        <p14:creationId xmlns:p14="http://schemas.microsoft.com/office/powerpoint/2010/main" val="259798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B040-7109-4BD5-A0F3-1FA1E88A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61" y="0"/>
            <a:ext cx="10659738" cy="681037"/>
          </a:xfrm>
        </p:spPr>
        <p:txBody>
          <a:bodyPr>
            <a:normAutofit fontScale="90000"/>
          </a:bodyPr>
          <a:lstStyle/>
          <a:p>
            <a:r>
              <a:rPr lang="en-US"/>
              <a:t>trendlines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B9C2A-244E-4B38-9F22-38D57BC9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10" y="681037"/>
            <a:ext cx="5912267" cy="257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0FFD4-C89C-40F6-81B6-A6D07B86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33" y="3429000"/>
            <a:ext cx="5912267" cy="32221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0F0091-9941-41F0-A2C3-6C362953A61B}"/>
              </a:ext>
            </a:extLst>
          </p:cNvPr>
          <p:cNvCxnSpPr/>
          <p:nvPr/>
        </p:nvCxnSpPr>
        <p:spPr>
          <a:xfrm flipV="1">
            <a:off x="6539696" y="3020992"/>
            <a:ext cx="729205" cy="104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AE621-B7EF-427A-AD4C-2ECFDA48D856}"/>
              </a:ext>
            </a:extLst>
          </p:cNvPr>
          <p:cNvSpPr txBox="1"/>
          <p:nvPr/>
        </p:nvSpPr>
        <p:spPr>
          <a:xfrm>
            <a:off x="7249098" y="2677099"/>
            <a:ext cx="362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approximate to 1 means the equation closer to the chart</a:t>
            </a:r>
            <a:r>
              <a:rPr lang="en-US" baseline="30000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2A8577-6927-403E-98E4-99BB29258A56}"/>
              </a:ext>
            </a:extLst>
          </p:cNvPr>
          <p:cNvCxnSpPr>
            <a:cxnSpLocks/>
          </p:cNvCxnSpPr>
          <p:nvPr/>
        </p:nvCxnSpPr>
        <p:spPr>
          <a:xfrm flipH="1" flipV="1">
            <a:off x="6764357" y="4263528"/>
            <a:ext cx="2297014" cy="129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E167A62-7273-4252-97E9-73067FD7FF3D}"/>
              </a:ext>
            </a:extLst>
          </p:cNvPr>
          <p:cNvSpPr/>
          <p:nvPr/>
        </p:nvSpPr>
        <p:spPr>
          <a:xfrm rot="3580518">
            <a:off x="6585645" y="3943459"/>
            <a:ext cx="99151" cy="5017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CC15B-AB12-44BB-8856-674D95BDEA1C}"/>
              </a:ext>
            </a:extLst>
          </p:cNvPr>
          <p:cNvSpPr txBox="1"/>
          <p:nvPr/>
        </p:nvSpPr>
        <p:spPr>
          <a:xfrm>
            <a:off x="6764357" y="5424025"/>
            <a:ext cx="25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next 10 years trend</a:t>
            </a:r>
          </a:p>
        </p:txBody>
      </p:sp>
    </p:spTree>
    <p:extLst>
      <p:ext uri="{BB962C8B-B14F-4D97-AF65-F5344CB8AC3E}">
        <p14:creationId xmlns:p14="http://schemas.microsoft.com/office/powerpoint/2010/main" val="233305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917-8F54-4C89-B823-009B30EA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5"/>
            <a:ext cx="10626687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 &amp; 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F690-EAB9-4C94-A73F-7C731682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9" y="1222872"/>
            <a:ext cx="11067361" cy="4954091"/>
          </a:xfrm>
        </p:spPr>
        <p:txBody>
          <a:bodyPr/>
          <a:lstStyle/>
          <a:p>
            <a:r>
              <a:rPr lang="en-US" dirty="0"/>
              <a:t>Scatter chart shows the correlation between 2 sets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54C3-15CC-4BFC-BB9D-21424516C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0" y="2148434"/>
            <a:ext cx="5847088" cy="36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9C6C-F69C-412F-A792-2AA28244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47" y="365126"/>
            <a:ext cx="10604653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7194-D376-445D-A256-F8943BFC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1178805"/>
            <a:ext cx="10836007" cy="4998158"/>
          </a:xfrm>
        </p:spPr>
        <p:txBody>
          <a:bodyPr/>
          <a:lstStyle/>
          <a:p>
            <a:r>
              <a:rPr lang="en-US" dirty="0"/>
              <a:t>What if we want to take into the consideration of population as well?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4873-49DC-4FCD-BEA8-07451ED6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6" y="1762305"/>
            <a:ext cx="4932267" cy="23932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A368FC-CE6F-4942-92D1-27B595775E31}"/>
              </a:ext>
            </a:extLst>
          </p:cNvPr>
          <p:cNvCxnSpPr/>
          <p:nvPr/>
        </p:nvCxnSpPr>
        <p:spPr>
          <a:xfrm flipV="1">
            <a:off x="5354198" y="1972019"/>
            <a:ext cx="1013551" cy="8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9F6B27-5353-41C8-89FF-50403A0067CF}"/>
              </a:ext>
            </a:extLst>
          </p:cNvPr>
          <p:cNvSpPr txBox="1"/>
          <p:nvPr/>
        </p:nvSpPr>
        <p:spPr>
          <a:xfrm>
            <a:off x="6455884" y="1815201"/>
            <a:ext cx="15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“change chart type”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96EC44-22E1-4DA3-833C-FA54FCF8ED9F}"/>
              </a:ext>
            </a:extLst>
          </p:cNvPr>
          <p:cNvCxnSpPr>
            <a:cxnSpLocks/>
          </p:cNvCxnSpPr>
          <p:nvPr/>
        </p:nvCxnSpPr>
        <p:spPr>
          <a:xfrm>
            <a:off x="4516916" y="2760815"/>
            <a:ext cx="157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8C49D5-7535-46E9-8408-59956D0C5AE2}"/>
              </a:ext>
            </a:extLst>
          </p:cNvPr>
          <p:cNvSpPr txBox="1"/>
          <p:nvPr/>
        </p:nvSpPr>
        <p:spPr>
          <a:xfrm>
            <a:off x="6155215" y="2576463"/>
            <a:ext cx="2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bubble chart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34CF5B-E934-4F6F-B644-A7646619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0" y="3593795"/>
            <a:ext cx="5031897" cy="31490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E60154-6B91-41EC-B587-E4419FF2348F}"/>
              </a:ext>
            </a:extLst>
          </p:cNvPr>
          <p:cNvCxnSpPr/>
          <p:nvPr/>
        </p:nvCxnSpPr>
        <p:spPr>
          <a:xfrm flipV="1">
            <a:off x="8372819" y="3254746"/>
            <a:ext cx="865676" cy="50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CB5A29-197C-4E1E-97A2-C8AEAEE72B14}"/>
              </a:ext>
            </a:extLst>
          </p:cNvPr>
          <p:cNvSpPr txBox="1"/>
          <p:nvPr/>
        </p:nvSpPr>
        <p:spPr>
          <a:xfrm>
            <a:off x="9243152" y="2958926"/>
            <a:ext cx="131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“select data”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9A782F-D566-4B56-87A1-C21482FE52CC}"/>
              </a:ext>
            </a:extLst>
          </p:cNvPr>
          <p:cNvCxnSpPr>
            <a:cxnSpLocks/>
          </p:cNvCxnSpPr>
          <p:nvPr/>
        </p:nvCxnSpPr>
        <p:spPr>
          <a:xfrm flipH="1" flipV="1">
            <a:off x="5500232" y="5288705"/>
            <a:ext cx="2652250" cy="26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BB419C-5EA8-485D-8B11-5E5D33F22BEE}"/>
              </a:ext>
            </a:extLst>
          </p:cNvPr>
          <p:cNvSpPr txBox="1"/>
          <p:nvPr/>
        </p:nvSpPr>
        <p:spPr>
          <a:xfrm>
            <a:off x="4223051" y="4965144"/>
            <a:ext cx="13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edit</a:t>
            </a:r>
          </a:p>
        </p:txBody>
      </p:sp>
    </p:spTree>
    <p:extLst>
      <p:ext uri="{BB962C8B-B14F-4D97-AF65-F5344CB8AC3E}">
        <p14:creationId xmlns:p14="http://schemas.microsoft.com/office/powerpoint/2010/main" val="35591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016-81F0-420B-B7AB-2DF63870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84979"/>
            <a:ext cx="10515600" cy="758595"/>
          </a:xfrm>
        </p:spPr>
        <p:txBody>
          <a:bodyPr/>
          <a:lstStyle/>
          <a:p>
            <a:r>
              <a:rPr lang="en-US" dirty="0"/>
              <a:t>Bubble chart 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47350-8A36-4579-A336-75853D9A7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82" y="1234530"/>
            <a:ext cx="5724181" cy="296764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05A48A-33C1-43CC-972B-95BB3783FABC}"/>
              </a:ext>
            </a:extLst>
          </p:cNvPr>
          <p:cNvCxnSpPr/>
          <p:nvPr/>
        </p:nvCxnSpPr>
        <p:spPr>
          <a:xfrm flipV="1">
            <a:off x="5023691" y="2847860"/>
            <a:ext cx="2324559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EE0B9B-6054-460E-AFC1-7994D10CA5E5}"/>
              </a:ext>
            </a:extLst>
          </p:cNvPr>
          <p:cNvSpPr txBox="1"/>
          <p:nvPr/>
        </p:nvSpPr>
        <p:spPr>
          <a:xfrm>
            <a:off x="7480453" y="2386195"/>
            <a:ext cx="232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population as the bubble size reference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5CB14A5-5931-475F-A3E3-1A707E1E9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473949"/>
              </p:ext>
            </p:extLst>
          </p:nvPr>
        </p:nvGraphicFramePr>
        <p:xfrm>
          <a:off x="6728636" y="4011171"/>
          <a:ext cx="4088923" cy="2605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2217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52111-FA27-4635-9E8D-1E48A9A2B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09" y="2394199"/>
            <a:ext cx="8354905" cy="3690649"/>
          </a:xfrm>
        </p:spPr>
      </p:pic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B068D-1C9A-4498-99FD-BAE00D4E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720" y="2620916"/>
            <a:ext cx="6375710" cy="314719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CFD3F-08D6-4481-B7A4-A49AF8EE3176}"/>
              </a:ext>
            </a:extLst>
          </p:cNvPr>
          <p:cNvCxnSpPr/>
          <p:nvPr/>
        </p:nvCxnSpPr>
        <p:spPr>
          <a:xfrm flipV="1">
            <a:off x="4606724" y="2349661"/>
            <a:ext cx="347241" cy="49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68446-EC3C-433C-915E-76678874F52D}"/>
              </a:ext>
            </a:extLst>
          </p:cNvPr>
          <p:cNvSpPr txBox="1"/>
          <p:nvPr/>
        </p:nvSpPr>
        <p:spPr>
          <a:xfrm>
            <a:off x="4461830" y="1931291"/>
            <a:ext cx="310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position from cell G2,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6CD66A-C218-4700-B4A2-A00F4B604E6F}"/>
              </a:ext>
            </a:extLst>
          </p:cNvPr>
          <p:cNvCxnSpPr>
            <a:cxnSpLocks/>
          </p:cNvCxnSpPr>
          <p:nvPr/>
        </p:nvCxnSpPr>
        <p:spPr>
          <a:xfrm flipV="1">
            <a:off x="4780344" y="2620916"/>
            <a:ext cx="1234865" cy="27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962C09-F61E-4E02-9DF4-A427E5B23386}"/>
              </a:ext>
            </a:extLst>
          </p:cNvPr>
          <p:cNvSpPr txBox="1"/>
          <p:nvPr/>
        </p:nvSpPr>
        <p:spPr>
          <a:xfrm>
            <a:off x="6015209" y="2436250"/>
            <a:ext cx="31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we want to get</a:t>
            </a:r>
          </a:p>
        </p:txBody>
      </p:sp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B505C-A51A-4838-A630-A5FFEE295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49" y="2490720"/>
            <a:ext cx="7410450" cy="321945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15BCE9-CE7A-43FD-B37C-C6994996DC4C}"/>
              </a:ext>
            </a:extLst>
          </p:cNvPr>
          <p:cNvCxnSpPr>
            <a:cxnSpLocks/>
          </p:cNvCxnSpPr>
          <p:nvPr/>
        </p:nvCxnSpPr>
        <p:spPr>
          <a:xfrm flipV="1">
            <a:off x="6665205" y="1531346"/>
            <a:ext cx="1806766" cy="98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76BAE9-69E8-4CFC-8449-E48FC9358545}"/>
              </a:ext>
            </a:extLst>
          </p:cNvPr>
          <p:cNvSpPr txBox="1"/>
          <p:nvPr/>
        </p:nvSpPr>
        <p:spPr>
          <a:xfrm>
            <a:off x="8471971" y="1195525"/>
            <a:ext cx="3249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it is to find the position of the second hyphen</a:t>
            </a:r>
          </a:p>
          <a:p>
            <a:endParaRPr lang="en-US" dirty="0"/>
          </a:p>
          <a:p>
            <a:r>
              <a:rPr lang="en-US" dirty="0"/>
              <a:t>4 means it start from position 4 (so that to skip the first hyphen)</a:t>
            </a:r>
          </a:p>
          <a:p>
            <a:endParaRPr lang="en-US" dirty="0"/>
          </a:p>
          <a:p>
            <a:r>
              <a:rPr lang="en-US" dirty="0"/>
              <a:t>Need to minus 4 because we only need “Sydney” which is 6 characters.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F44DAC-5AD5-488F-AF80-929E7BCCF53D}"/>
              </a:ext>
            </a:extLst>
          </p:cNvPr>
          <p:cNvCxnSpPr>
            <a:cxnSpLocks/>
          </p:cNvCxnSpPr>
          <p:nvPr/>
        </p:nvCxnSpPr>
        <p:spPr>
          <a:xfrm flipV="1">
            <a:off x="6786390" y="2258458"/>
            <a:ext cx="1773716" cy="5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A90E3-36E6-4B03-A329-2CD553437A79}"/>
              </a:ext>
            </a:extLst>
          </p:cNvPr>
          <p:cNvCxnSpPr>
            <a:cxnSpLocks/>
          </p:cNvCxnSpPr>
          <p:nvPr/>
        </p:nvCxnSpPr>
        <p:spPr>
          <a:xfrm>
            <a:off x="7006728" y="2856909"/>
            <a:ext cx="1340271" cy="11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8BF842-E901-4DE0-BA9A-175E9614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86" y="1968844"/>
            <a:ext cx="6516553" cy="4231647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22001</TotalTime>
  <Words>1062</Words>
  <Application>Microsoft Office PowerPoint</Application>
  <PresentationFormat>Widescreen</PresentationFormat>
  <Paragraphs>138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Excel Data analysis Basic</vt:lpstr>
      <vt:lpstr>Concatenate function (joins text together) </vt:lpstr>
      <vt:lpstr>Concat Operator (concatenate djacent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Now &amp; TODAY function</vt:lpstr>
      <vt:lpstr>Date (convert text to date)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Name Range</vt:lpstr>
      <vt:lpstr>Ways of define name range</vt:lpstr>
      <vt:lpstr>SUMIFS(Sums cells that match multiple criteria)</vt:lpstr>
      <vt:lpstr>Data Validation (Drop down )</vt:lpstr>
      <vt:lpstr>How to sort based on multiple criteria</vt:lpstr>
      <vt:lpstr>Slicer (visual element used to apply filters to tables)</vt:lpstr>
      <vt:lpstr>If </vt:lpstr>
      <vt:lpstr>Vlookup (references a vertical table to find and return values)</vt:lpstr>
      <vt:lpstr>Vlookup match 2 tables</vt:lpstr>
      <vt:lpstr>Xlook up match columns</vt:lpstr>
      <vt:lpstr>Conditional formatting</vt:lpstr>
      <vt:lpstr>Horizontal bar </vt:lpstr>
      <vt:lpstr>Highlight top/bottom 10</vt:lpstr>
      <vt:lpstr>Highlight in the picture </vt:lpstr>
      <vt:lpstr>continue</vt:lpstr>
      <vt:lpstr>Sparkline (tiny chart in worksheet cell)</vt:lpstr>
      <vt:lpstr>Chart  </vt:lpstr>
      <vt:lpstr>Chart (add line chart to column chart)</vt:lpstr>
      <vt:lpstr>Pie charts and doughnuts</vt:lpstr>
      <vt:lpstr>doughnuts</vt:lpstr>
      <vt:lpstr>Line charts and trendlines</vt:lpstr>
      <vt:lpstr>trendlines</vt:lpstr>
      <vt:lpstr>Scatter &amp; bubble chart</vt:lpstr>
      <vt:lpstr>Bubble chart</vt:lpstr>
      <vt:lpstr>Bubble chart continue…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142</cp:revision>
  <dcterms:created xsi:type="dcterms:W3CDTF">2021-11-24T02:26:40Z</dcterms:created>
  <dcterms:modified xsi:type="dcterms:W3CDTF">2022-01-01T02:15:46Z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2021-12-24T00:48:27Z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ad8a4c2d-cacc-4b78-abd6-b7aa86b6c2b3</vt:lpwstr>
  </property>
  <property fmtid="{D5CDD505-2E9C-101B-9397-08002B2CF9AE}" pid="8" name="MSIP_Label_64e4cbe8-b4f6-45dc-bcba-6123dfd2d8bf_ContentBits">
    <vt:lpwstr>0</vt:lpwstr>
  </property>
</Properties>
</file>